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3" r:id="rId4"/>
    <p:sldId id="295" r:id="rId5"/>
    <p:sldId id="260" r:id="rId6"/>
    <p:sldId id="261" r:id="rId7"/>
    <p:sldId id="259" r:id="rId8"/>
    <p:sldId id="293" r:id="rId9"/>
    <p:sldId id="262" r:id="rId10"/>
    <p:sldId id="298" r:id="rId11"/>
    <p:sldId id="299" r:id="rId12"/>
    <p:sldId id="300" r:id="rId13"/>
    <p:sldId id="264" r:id="rId14"/>
    <p:sldId id="266" r:id="rId15"/>
    <p:sldId id="273" r:id="rId16"/>
    <p:sldId id="265" r:id="rId17"/>
    <p:sldId id="269" r:id="rId18"/>
    <p:sldId id="291" r:id="rId19"/>
    <p:sldId id="268" r:id="rId20"/>
    <p:sldId id="270" r:id="rId21"/>
    <p:sldId id="272" r:id="rId22"/>
    <p:sldId id="274" r:id="rId23"/>
    <p:sldId id="296" r:id="rId24"/>
    <p:sldId id="282" r:id="rId25"/>
    <p:sldId id="283" r:id="rId26"/>
    <p:sldId id="284" r:id="rId27"/>
    <p:sldId id="285" r:id="rId28"/>
    <p:sldId id="286" r:id="rId29"/>
    <p:sldId id="287" r:id="rId30"/>
    <p:sldId id="288" r:id="rId31"/>
    <p:sldId id="289"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794" autoAdjust="0"/>
  </p:normalViewPr>
  <p:slideViewPr>
    <p:cSldViewPr snapToGrid="0">
      <p:cViewPr>
        <p:scale>
          <a:sx n="100" d="100"/>
          <a:sy n="100"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DEA52-2BCA-4A51-A850-9CC83C2BC0E4}" type="datetimeFigureOut">
              <a:rPr lang="en-AU" smtClean="0"/>
              <a:t>5/06/2020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62010-B9C6-40F8-BF5D-08AF7D8511A1}" type="slidenum">
              <a:rPr lang="en-AU" smtClean="0"/>
              <a:t>‹#›</a:t>
            </a:fld>
            <a:endParaRPr lang="en-AU"/>
          </a:p>
        </p:txBody>
      </p:sp>
    </p:spTree>
    <p:extLst>
      <p:ext uri="{BB962C8B-B14F-4D97-AF65-F5344CB8AC3E}">
        <p14:creationId xmlns:p14="http://schemas.microsoft.com/office/powerpoint/2010/main" val="36156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8</a:t>
            </a:fld>
            <a:endParaRPr lang="en-AU"/>
          </a:p>
        </p:txBody>
      </p:sp>
    </p:spTree>
    <p:extLst>
      <p:ext uri="{BB962C8B-B14F-4D97-AF65-F5344CB8AC3E}">
        <p14:creationId xmlns:p14="http://schemas.microsoft.com/office/powerpoint/2010/main" val="427138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#1” and place inside labelled envelope with: </a:t>
            </a:r>
            <a:endParaRPr lang="en-AU" sz="1200" kern="1200" dirty="0">
              <a:solidFill>
                <a:schemeClr val="tx1"/>
              </a:solidFill>
              <a:effectLst/>
              <a:latin typeface="+mn-lt"/>
              <a:ea typeface="+mn-ea"/>
              <a:cs typeface="+mn-cs"/>
            </a:endParaRPr>
          </a:p>
          <a:p>
            <a:pPr lvl="1"/>
            <a:r>
              <a:rPr lang="en-AU" sz="1200" i="1" kern="1200" dirty="0">
                <a:solidFill>
                  <a:schemeClr val="tx1"/>
                </a:solidFill>
                <a:effectLst/>
                <a:latin typeface="+mn-lt"/>
                <a:ea typeface="+mn-ea"/>
                <a:cs typeface="+mn-cs"/>
              </a:rPr>
              <a:t>Encryption ID</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22</a:t>
            </a:fld>
            <a:endParaRPr lang="en-AU"/>
          </a:p>
        </p:txBody>
      </p:sp>
    </p:spTree>
    <p:extLst>
      <p:ext uri="{BB962C8B-B14F-4D97-AF65-F5344CB8AC3E}">
        <p14:creationId xmlns:p14="http://schemas.microsoft.com/office/powerpoint/2010/main" val="354147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Teacher notes: </a:t>
            </a:r>
            <a:r>
              <a:rPr lang="en-AU" dirty="0"/>
              <a:t>Cut these encryption IDs out individually. Include one in each Envelope #1.</a:t>
            </a:r>
          </a:p>
          <a:p>
            <a:r>
              <a:rPr lang="en-AU" dirty="0"/>
              <a:t>If the game is being played with pairs of teams, you can use the output from Envelope #8 as the input Encryption ID.</a:t>
            </a:r>
          </a:p>
        </p:txBody>
      </p:sp>
      <p:sp>
        <p:nvSpPr>
          <p:cNvPr id="4" name="Slide Number Placeholder 3"/>
          <p:cNvSpPr>
            <a:spLocks noGrp="1"/>
          </p:cNvSpPr>
          <p:nvPr>
            <p:ph type="sldNum" sz="quarter" idx="5"/>
          </p:nvPr>
        </p:nvSpPr>
        <p:spPr/>
        <p:txBody>
          <a:bodyPr/>
          <a:lstStyle/>
          <a:p>
            <a:fld id="{4AE62010-B9C6-40F8-BF5D-08AF7D8511A1}" type="slidenum">
              <a:rPr lang="en-AU" smtClean="0"/>
              <a:t>23</a:t>
            </a:fld>
            <a:endParaRPr lang="en-AU"/>
          </a:p>
        </p:txBody>
      </p:sp>
    </p:spTree>
    <p:extLst>
      <p:ext uri="{BB962C8B-B14F-4D97-AF65-F5344CB8AC3E}">
        <p14:creationId xmlns:p14="http://schemas.microsoft.com/office/powerpoint/2010/main" val="142581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#2” and place inside labelled envelope</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24</a:t>
            </a:fld>
            <a:endParaRPr lang="en-AU"/>
          </a:p>
        </p:txBody>
      </p:sp>
    </p:spTree>
    <p:extLst>
      <p:ext uri="{BB962C8B-B14F-4D97-AF65-F5344CB8AC3E}">
        <p14:creationId xmlns:p14="http://schemas.microsoft.com/office/powerpoint/2010/main" val="112340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#3” and place inside labelled envelope with Lenses Template</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25</a:t>
            </a:fld>
            <a:endParaRPr lang="en-AU"/>
          </a:p>
        </p:txBody>
      </p:sp>
    </p:spTree>
    <p:extLst>
      <p:ext uri="{BB962C8B-B14F-4D97-AF65-F5344CB8AC3E}">
        <p14:creationId xmlns:p14="http://schemas.microsoft.com/office/powerpoint/2010/main" val="399646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Lenses Template and place inside labelled Envelope #3.</a:t>
            </a:r>
          </a:p>
          <a:p>
            <a:pPr lvl="0"/>
            <a:r>
              <a:rPr lang="en-AU" sz="1200" i="1" kern="1200" dirty="0">
                <a:solidFill>
                  <a:schemeClr val="tx1"/>
                </a:solidFill>
                <a:effectLst/>
                <a:latin typeface="+mn-lt"/>
                <a:ea typeface="+mn-ea"/>
                <a:cs typeface="+mn-cs"/>
              </a:rPr>
              <a:t>Note – a stretch task here would be for students to build the lenses from numbers e.g. Lens 1 built from (0,1,2); Lens 8 from (2,4,6)</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26</a:t>
            </a:fld>
            <a:endParaRPr lang="en-AU"/>
          </a:p>
        </p:txBody>
      </p:sp>
    </p:spTree>
    <p:extLst>
      <p:ext uri="{BB962C8B-B14F-4D97-AF65-F5344CB8AC3E}">
        <p14:creationId xmlns:p14="http://schemas.microsoft.com/office/powerpoint/2010/main" val="252431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#4” and place inside labelled envelope</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27</a:t>
            </a:fld>
            <a:endParaRPr lang="en-AU"/>
          </a:p>
        </p:txBody>
      </p:sp>
    </p:spTree>
    <p:extLst>
      <p:ext uri="{BB962C8B-B14F-4D97-AF65-F5344CB8AC3E}">
        <p14:creationId xmlns:p14="http://schemas.microsoft.com/office/powerpoint/2010/main" val="369754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#5” and place inside labelled envelope</a:t>
            </a:r>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28</a:t>
            </a:fld>
            <a:endParaRPr lang="en-AU"/>
          </a:p>
        </p:txBody>
      </p:sp>
    </p:spTree>
    <p:extLst>
      <p:ext uri="{BB962C8B-B14F-4D97-AF65-F5344CB8AC3E}">
        <p14:creationId xmlns:p14="http://schemas.microsoft.com/office/powerpoint/2010/main" val="3838542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#6” and place inside labelled envelope</a:t>
            </a:r>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29</a:t>
            </a:fld>
            <a:endParaRPr lang="en-AU"/>
          </a:p>
        </p:txBody>
      </p:sp>
    </p:spTree>
    <p:extLst>
      <p:ext uri="{BB962C8B-B14F-4D97-AF65-F5344CB8AC3E}">
        <p14:creationId xmlns:p14="http://schemas.microsoft.com/office/powerpoint/2010/main" val="1606554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#7” and place inside labelled envelope with “Flowchart instructions”</a:t>
            </a:r>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30</a:t>
            </a:fld>
            <a:endParaRPr lang="en-AU"/>
          </a:p>
        </p:txBody>
      </p:sp>
    </p:spTree>
    <p:extLst>
      <p:ext uri="{BB962C8B-B14F-4D97-AF65-F5344CB8AC3E}">
        <p14:creationId xmlns:p14="http://schemas.microsoft.com/office/powerpoint/2010/main" val="1165556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“Flowchart instructions: and place inside labelled envelope with “Envelope #7”</a:t>
            </a:r>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31</a:t>
            </a:fld>
            <a:endParaRPr lang="en-AU"/>
          </a:p>
        </p:txBody>
      </p:sp>
    </p:spTree>
    <p:extLst>
      <p:ext uri="{BB962C8B-B14F-4D97-AF65-F5344CB8AC3E}">
        <p14:creationId xmlns:p14="http://schemas.microsoft.com/office/powerpoint/2010/main" val="340466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Teacher notes: Print Introduction Envelope instructions and place inside envelope labelled “Introduction Envelope – START HERE”</a:t>
            </a:r>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14</a:t>
            </a:fld>
            <a:endParaRPr lang="en-AU"/>
          </a:p>
        </p:txBody>
      </p:sp>
    </p:spTree>
    <p:extLst>
      <p:ext uri="{BB962C8B-B14F-4D97-AF65-F5344CB8AC3E}">
        <p14:creationId xmlns:p14="http://schemas.microsoft.com/office/powerpoint/2010/main" val="3230513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mn-ea"/>
                <a:cs typeface="+mn-cs"/>
              </a:rPr>
              <a:t>Teacher notes: Print instructions for “Envelope #8” and place inside labelled envelope</a:t>
            </a:r>
          </a:p>
          <a:p>
            <a:pPr lvl="0"/>
            <a:endParaRPr lang="en-AU" sz="1200" i="1" kern="1200" dirty="0">
              <a:solidFill>
                <a:schemeClr val="tx1"/>
              </a:solidFill>
              <a:effectLst/>
              <a:latin typeface="+mn-lt"/>
              <a:ea typeface="+mn-ea"/>
              <a:cs typeface="+mn-cs"/>
            </a:endParaRPr>
          </a:p>
          <a:p>
            <a:pPr lvl="0"/>
            <a:r>
              <a:rPr lang="en-AU" sz="1200" i="1" kern="1200" dirty="0">
                <a:solidFill>
                  <a:schemeClr val="tx1"/>
                </a:solidFill>
                <a:effectLst/>
                <a:latin typeface="+mn-lt"/>
                <a:ea typeface="+mn-ea"/>
                <a:cs typeface="+mn-cs"/>
              </a:rPr>
              <a:t>Note the encryption ID of the new board could then form the encryption ID input for another team in envelope #1 (if you wanted the game to continue to play from here).</a:t>
            </a:r>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32</a:t>
            </a:fld>
            <a:endParaRPr lang="en-AU"/>
          </a:p>
        </p:txBody>
      </p:sp>
    </p:spTree>
    <p:extLst>
      <p:ext uri="{BB962C8B-B14F-4D97-AF65-F5344CB8AC3E}">
        <p14:creationId xmlns:p14="http://schemas.microsoft.com/office/powerpoint/2010/main" val="137998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Teacher notes: Print “Your Secret Weapons – TOP SECRET envelope” instructions, place inside labelled envelope and also include the following materials in this envelope: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Secret Weapons Test – TOP SECRET – 1 per individual/team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Secret Vision Goggles – 1 per individual/team</a:t>
            </a:r>
          </a:p>
          <a:p>
            <a:pPr marL="171450" indent="-171450">
              <a:buFont typeface="Arial" panose="020B0604020202020204" pitchFamily="34" charset="0"/>
              <a:buChar char="•"/>
            </a:pPr>
            <a:r>
              <a:rPr lang="en-AU" sz="1200" i="1" kern="1200" dirty="0">
                <a:solidFill>
                  <a:schemeClr val="tx1"/>
                </a:solidFill>
                <a:effectLst/>
                <a:latin typeface="+mn-lt"/>
                <a:ea typeface="+mn-ea"/>
                <a:cs typeface="+mn-cs"/>
              </a:rPr>
              <a:t>Encryption Key Template – 3 per individual/team</a:t>
            </a:r>
            <a:endParaRPr lang="en-AU" i="1" dirty="0"/>
          </a:p>
          <a:p>
            <a:pPr marL="171450" indent="-171450">
              <a:buFont typeface="Arial" panose="020B0604020202020204" pitchFamily="34" charset="0"/>
              <a:buChar char="•"/>
            </a:pPr>
            <a:r>
              <a:rPr lang="en-AU" i="1" dirty="0"/>
              <a:t>Encryption Key Worked Example – 1 per individual/ team</a:t>
            </a:r>
          </a:p>
          <a:p>
            <a:pPr marL="171450" indent="-171450">
              <a:buFont typeface="Arial" panose="020B0604020202020204" pitchFamily="34" charset="0"/>
              <a:buChar char="•"/>
            </a:pPr>
            <a:r>
              <a:rPr lang="en-AU" i="1" dirty="0"/>
              <a:t>Testing your knowledge exercise – 1 per individual/team</a:t>
            </a:r>
          </a:p>
          <a:p>
            <a:pPr marL="171450" indent="-171450">
              <a:buFont typeface="Arial" panose="020B0604020202020204" pitchFamily="34" charset="0"/>
              <a:buChar char="•"/>
            </a:pPr>
            <a:r>
              <a:rPr lang="en-AU" i="1" dirty="0"/>
              <a:t>Agent’s report – 1 per individual/team</a:t>
            </a:r>
          </a:p>
        </p:txBody>
      </p:sp>
      <p:sp>
        <p:nvSpPr>
          <p:cNvPr id="4" name="Slide Number Placeholder 3"/>
          <p:cNvSpPr>
            <a:spLocks noGrp="1"/>
          </p:cNvSpPr>
          <p:nvPr>
            <p:ph type="sldNum" sz="quarter" idx="5"/>
          </p:nvPr>
        </p:nvSpPr>
        <p:spPr/>
        <p:txBody>
          <a:bodyPr/>
          <a:lstStyle/>
          <a:p>
            <a:fld id="{4AE62010-B9C6-40F8-BF5D-08AF7D8511A1}" type="slidenum">
              <a:rPr lang="en-AU" smtClean="0"/>
              <a:t>15</a:t>
            </a:fld>
            <a:endParaRPr lang="en-AU"/>
          </a:p>
        </p:txBody>
      </p:sp>
    </p:spTree>
    <p:extLst>
      <p:ext uri="{BB962C8B-B14F-4D97-AF65-F5344CB8AC3E}">
        <p14:creationId xmlns:p14="http://schemas.microsoft.com/office/powerpoint/2010/main" val="41650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Teacher notes: Print one copy per student/ team of the Secret Vision Goggles and place inside the envelope “Your Secret Weapons – TOP SECRET envelope”. If these can be printed on a transparency that would work even better.</a:t>
            </a:r>
          </a:p>
        </p:txBody>
      </p:sp>
      <p:sp>
        <p:nvSpPr>
          <p:cNvPr id="4" name="Slide Number Placeholder 3"/>
          <p:cNvSpPr>
            <a:spLocks noGrp="1"/>
          </p:cNvSpPr>
          <p:nvPr>
            <p:ph type="sldNum" sz="quarter" idx="5"/>
          </p:nvPr>
        </p:nvSpPr>
        <p:spPr/>
        <p:txBody>
          <a:bodyPr/>
          <a:lstStyle/>
          <a:p>
            <a:fld id="{4AE62010-B9C6-40F8-BF5D-08AF7D8511A1}" type="slidenum">
              <a:rPr lang="en-AU" smtClean="0"/>
              <a:t>16</a:t>
            </a:fld>
            <a:endParaRPr lang="en-AU"/>
          </a:p>
        </p:txBody>
      </p:sp>
    </p:spTree>
    <p:extLst>
      <p:ext uri="{BB962C8B-B14F-4D97-AF65-F5344CB8AC3E}">
        <p14:creationId xmlns:p14="http://schemas.microsoft.com/office/powerpoint/2010/main" val="177435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Teacher notes: Print three copies of Encryption Key Template per person/team (and have a few spares on hand) and place inside the envelope “Your Secret Weapons – TOP SECRET envelope”.</a:t>
            </a:r>
          </a:p>
        </p:txBody>
      </p:sp>
      <p:sp>
        <p:nvSpPr>
          <p:cNvPr id="4" name="Slide Number Placeholder 3"/>
          <p:cNvSpPr>
            <a:spLocks noGrp="1"/>
          </p:cNvSpPr>
          <p:nvPr>
            <p:ph type="sldNum" sz="quarter" idx="5"/>
          </p:nvPr>
        </p:nvSpPr>
        <p:spPr/>
        <p:txBody>
          <a:bodyPr/>
          <a:lstStyle/>
          <a:p>
            <a:fld id="{4AE62010-B9C6-40F8-BF5D-08AF7D8511A1}" type="slidenum">
              <a:rPr lang="en-AU" smtClean="0"/>
              <a:t>17</a:t>
            </a:fld>
            <a:endParaRPr lang="en-AU"/>
          </a:p>
        </p:txBody>
      </p:sp>
    </p:spTree>
    <p:extLst>
      <p:ext uri="{BB962C8B-B14F-4D97-AF65-F5344CB8AC3E}">
        <p14:creationId xmlns:p14="http://schemas.microsoft.com/office/powerpoint/2010/main" val="89640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Teacher notes: </a:t>
            </a:r>
            <a:r>
              <a:rPr lang="en-AU" i="1" dirty="0"/>
              <a:t>Print one copy per student/ team of the Secret Weapons test and place inside the envelope “Your Secret Weapons – TOP SECRET envelope”. </a:t>
            </a:r>
          </a:p>
        </p:txBody>
      </p:sp>
      <p:sp>
        <p:nvSpPr>
          <p:cNvPr id="4" name="Slide Number Placeholder 3"/>
          <p:cNvSpPr>
            <a:spLocks noGrp="1"/>
          </p:cNvSpPr>
          <p:nvPr>
            <p:ph type="sldNum" sz="quarter" idx="5"/>
          </p:nvPr>
        </p:nvSpPr>
        <p:spPr/>
        <p:txBody>
          <a:bodyPr/>
          <a:lstStyle/>
          <a:p>
            <a:fld id="{4AE62010-B9C6-40F8-BF5D-08AF7D8511A1}" type="slidenum">
              <a:rPr lang="en-AU" smtClean="0"/>
              <a:t>18</a:t>
            </a:fld>
            <a:endParaRPr lang="en-AU"/>
          </a:p>
        </p:txBody>
      </p:sp>
    </p:spTree>
    <p:extLst>
      <p:ext uri="{BB962C8B-B14F-4D97-AF65-F5344CB8AC3E}">
        <p14:creationId xmlns:p14="http://schemas.microsoft.com/office/powerpoint/2010/main" val="6358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Teacher notes: Print one copy per student/ team of the Encryption Key Worked Example and place inside the envelope “Your Secret Weapons – TOP SECRET envelope”. </a:t>
            </a:r>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19</a:t>
            </a:fld>
            <a:endParaRPr lang="en-AU"/>
          </a:p>
        </p:txBody>
      </p:sp>
    </p:spTree>
    <p:extLst>
      <p:ext uri="{BB962C8B-B14F-4D97-AF65-F5344CB8AC3E}">
        <p14:creationId xmlns:p14="http://schemas.microsoft.com/office/powerpoint/2010/main" val="235035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Teacher notes: Print one copy per student/ team of the Encryption Key – Test your knowledge and place inside the envelope “Your Secret Weapons – TOP SECRET envelope”. </a:t>
            </a:r>
            <a:endParaRPr lang="en-AU" dirty="0"/>
          </a:p>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20</a:t>
            </a:fld>
            <a:endParaRPr lang="en-AU"/>
          </a:p>
        </p:txBody>
      </p:sp>
    </p:spTree>
    <p:extLst>
      <p:ext uri="{BB962C8B-B14F-4D97-AF65-F5344CB8AC3E}">
        <p14:creationId xmlns:p14="http://schemas.microsoft.com/office/powerpoint/2010/main" val="149460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Teacher notes: Print one copy per student/ team of the Agent’s Report and place inside the envelope “Your Secret Weapons – TOP SECRET envelope”. </a:t>
            </a:r>
            <a:endParaRPr lang="en-AU" dirty="0"/>
          </a:p>
          <a:p>
            <a:endParaRPr lang="en-AU" dirty="0"/>
          </a:p>
        </p:txBody>
      </p:sp>
      <p:sp>
        <p:nvSpPr>
          <p:cNvPr id="4" name="Slide Number Placeholder 3"/>
          <p:cNvSpPr>
            <a:spLocks noGrp="1"/>
          </p:cNvSpPr>
          <p:nvPr>
            <p:ph type="sldNum" sz="quarter" idx="5"/>
          </p:nvPr>
        </p:nvSpPr>
        <p:spPr/>
        <p:txBody>
          <a:bodyPr/>
          <a:lstStyle/>
          <a:p>
            <a:fld id="{4AE62010-B9C6-40F8-BF5D-08AF7D8511A1}" type="slidenum">
              <a:rPr lang="en-AU" smtClean="0"/>
              <a:t>21</a:t>
            </a:fld>
            <a:endParaRPr lang="en-AU"/>
          </a:p>
        </p:txBody>
      </p:sp>
    </p:spTree>
    <p:extLst>
      <p:ext uri="{BB962C8B-B14F-4D97-AF65-F5344CB8AC3E}">
        <p14:creationId xmlns:p14="http://schemas.microsoft.com/office/powerpoint/2010/main" val="181546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EA40-54B4-4FB6-8F8D-9EE48D73D6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E1C53A1-E13A-4258-AE38-11168CD9E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F58A124-C0EE-476E-8B97-CE1210D5CBA4}"/>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5" name="Footer Placeholder 4">
            <a:extLst>
              <a:ext uri="{FF2B5EF4-FFF2-40B4-BE49-F238E27FC236}">
                <a16:creationId xmlns:a16="http://schemas.microsoft.com/office/drawing/2014/main" id="{A7BDCA40-6C4D-49B3-BD96-658078D363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A5246A-5B28-4E79-B8B0-43BBE1881541}"/>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231935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957C-2344-4E16-8F70-162BE25CA33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2A1D0D4-D7EC-445B-84C3-2DFA91864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FDE272-8E2C-45FA-B60F-5485B0DEB6EA}"/>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5" name="Footer Placeholder 4">
            <a:extLst>
              <a:ext uri="{FF2B5EF4-FFF2-40B4-BE49-F238E27FC236}">
                <a16:creationId xmlns:a16="http://schemas.microsoft.com/office/drawing/2014/main" id="{89C57497-3743-4317-823A-06F9613FF9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BE55CB0-6C78-4B60-A3FC-841177CD1385}"/>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257763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E626A-B12F-49D5-A78C-9D01A6855C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CA980B5-76A9-4BE2-871A-9C31E41E5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8620A1-ECE1-44B8-A2CA-E31FCD8EE13F}"/>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5" name="Footer Placeholder 4">
            <a:extLst>
              <a:ext uri="{FF2B5EF4-FFF2-40B4-BE49-F238E27FC236}">
                <a16:creationId xmlns:a16="http://schemas.microsoft.com/office/drawing/2014/main" id="{5CC4838B-BB20-409C-A884-6D684A81CE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327202-378B-444B-98FE-BA25395F47CA}"/>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170912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FAEA-66F5-46CC-9551-5F969F5160D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6AA24D-BD14-4E81-A3A9-7C57288A7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08265D-2F51-4D36-B10F-A806B0A62901}"/>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5" name="Footer Placeholder 4">
            <a:extLst>
              <a:ext uri="{FF2B5EF4-FFF2-40B4-BE49-F238E27FC236}">
                <a16:creationId xmlns:a16="http://schemas.microsoft.com/office/drawing/2014/main" id="{CC1652C2-AAF9-498D-B240-B11A194894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3E3902-A0AD-4E1C-BE5E-D657C755F50C}"/>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159052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3B62-D355-4A52-A5BA-731589202D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7FC4B5A-5A9D-449C-B818-75A1426D5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D9C952-B685-41F8-8E74-DC6498B5C179}"/>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5" name="Footer Placeholder 4">
            <a:extLst>
              <a:ext uri="{FF2B5EF4-FFF2-40B4-BE49-F238E27FC236}">
                <a16:creationId xmlns:a16="http://schemas.microsoft.com/office/drawing/2014/main" id="{44FC7D80-E458-4F0E-8DF6-993407B8EF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C9324EE-F4BF-4D2D-AB15-59AABA4DC386}"/>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21612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AB3A-F9EF-42FD-9D67-40118AD074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1F8A17E-C2D8-4344-879F-AB4911CDF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C6A8552-3C30-46CE-A941-BC2C2550A0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47C59BF-43B4-49C3-B91A-0EDD2641F33B}"/>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6" name="Footer Placeholder 5">
            <a:extLst>
              <a:ext uri="{FF2B5EF4-FFF2-40B4-BE49-F238E27FC236}">
                <a16:creationId xmlns:a16="http://schemas.microsoft.com/office/drawing/2014/main" id="{5C73D9D1-79F7-439E-921F-8623467E11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0D982D-E0DD-4AC1-B14A-8403483D30B5}"/>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308349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A730-F2A8-4837-ACFA-3682F55EE9D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A3354C-FDB1-4D6B-91AD-86A8EB5CB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2A628-C9E9-446C-A669-1BA2EF2A86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30725B0-D218-4E33-84D1-FD8757199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D1334A-3A20-455F-9DC0-8D0397864B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E163B62-5146-4CF7-8DE5-DFAA69CF1390}"/>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8" name="Footer Placeholder 7">
            <a:extLst>
              <a:ext uri="{FF2B5EF4-FFF2-40B4-BE49-F238E27FC236}">
                <a16:creationId xmlns:a16="http://schemas.microsoft.com/office/drawing/2014/main" id="{DF34EC6E-4CDD-4BA7-92CF-0BFC4E82982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143E9DB-7D12-4D59-AEC5-EF54B62913D5}"/>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400292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2857-1EF1-4F44-93CF-9EC4A718F08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688319C-ECF5-4E8A-80EA-63D5EB75EDE0}"/>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4" name="Footer Placeholder 3">
            <a:extLst>
              <a:ext uri="{FF2B5EF4-FFF2-40B4-BE49-F238E27FC236}">
                <a16:creationId xmlns:a16="http://schemas.microsoft.com/office/drawing/2014/main" id="{89207C1A-5089-4854-B2D1-DA257E32DEF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6B0FD28-AF0D-4074-B4ED-FA99C48EA45D}"/>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13091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DABC8-E091-4F75-B94C-4FABC665D584}"/>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3" name="Footer Placeholder 2">
            <a:extLst>
              <a:ext uri="{FF2B5EF4-FFF2-40B4-BE49-F238E27FC236}">
                <a16:creationId xmlns:a16="http://schemas.microsoft.com/office/drawing/2014/main" id="{0E9005A7-B3E7-4D47-A668-D190D589D71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3D602C3-9091-4104-9256-93AF5322ED37}"/>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361680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ED63-40EA-407E-94BC-6D901E23F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26A76F6-9222-45BE-9ECC-DC5DF71963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D85EFFF-B783-4317-BFD2-3071C87F7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7CFCB-161A-4556-999B-C08211DBC701}"/>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6" name="Footer Placeholder 5">
            <a:extLst>
              <a:ext uri="{FF2B5EF4-FFF2-40B4-BE49-F238E27FC236}">
                <a16:creationId xmlns:a16="http://schemas.microsoft.com/office/drawing/2014/main" id="{50ADB61D-9141-45F3-874E-72B1D0AA17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FE9E2F-3D08-4393-9AFF-F03C5B88557D}"/>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51377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A7BA-8CEC-4021-8FA9-AA79FC7F1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B482E7F-0131-4B12-ACE2-9008427B0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849B2F-B99B-4039-8E46-028438F17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8C7A0-4A5D-49B8-B411-2DEFED828C15}"/>
              </a:ext>
            </a:extLst>
          </p:cNvPr>
          <p:cNvSpPr>
            <a:spLocks noGrp="1"/>
          </p:cNvSpPr>
          <p:nvPr>
            <p:ph type="dt" sz="half" idx="10"/>
          </p:nvPr>
        </p:nvSpPr>
        <p:spPr/>
        <p:txBody>
          <a:bodyPr/>
          <a:lstStyle/>
          <a:p>
            <a:fld id="{C2FCD520-4637-4815-969A-ECF90DE23F29}" type="datetimeFigureOut">
              <a:rPr lang="en-AU" smtClean="0"/>
              <a:t>5/06/2020</a:t>
            </a:fld>
            <a:endParaRPr lang="en-AU"/>
          </a:p>
        </p:txBody>
      </p:sp>
      <p:sp>
        <p:nvSpPr>
          <p:cNvPr id="6" name="Footer Placeholder 5">
            <a:extLst>
              <a:ext uri="{FF2B5EF4-FFF2-40B4-BE49-F238E27FC236}">
                <a16:creationId xmlns:a16="http://schemas.microsoft.com/office/drawing/2014/main" id="{FB18DAA5-06BC-4CB8-9F37-0D1CFE33EF0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332108-BF47-4BFD-9565-E077C65260DF}"/>
              </a:ext>
            </a:extLst>
          </p:cNvPr>
          <p:cNvSpPr>
            <a:spLocks noGrp="1"/>
          </p:cNvSpPr>
          <p:nvPr>
            <p:ph type="sldNum" sz="quarter" idx="12"/>
          </p:nvPr>
        </p:nvSpPr>
        <p:spPr/>
        <p:txBody>
          <a:bodyPr/>
          <a:lstStyle/>
          <a:p>
            <a:fld id="{97D37EA4-3AC6-4C3A-97AE-B5260333B27C}" type="slidenum">
              <a:rPr lang="en-AU" smtClean="0"/>
              <a:t>‹#›</a:t>
            </a:fld>
            <a:endParaRPr lang="en-AU"/>
          </a:p>
        </p:txBody>
      </p:sp>
    </p:spTree>
    <p:extLst>
      <p:ext uri="{BB962C8B-B14F-4D97-AF65-F5344CB8AC3E}">
        <p14:creationId xmlns:p14="http://schemas.microsoft.com/office/powerpoint/2010/main" val="282887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E46FE-1FBF-48C8-A9AC-A6347FB52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3029C48-A1D2-4BE2-8974-36E444757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0EEB40-104C-4F04-9610-E7BE49AFC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CD520-4637-4815-969A-ECF90DE23F29}" type="datetimeFigureOut">
              <a:rPr lang="en-AU" smtClean="0"/>
              <a:t>5/06/2020</a:t>
            </a:fld>
            <a:endParaRPr lang="en-AU"/>
          </a:p>
        </p:txBody>
      </p:sp>
      <p:sp>
        <p:nvSpPr>
          <p:cNvPr id="5" name="Footer Placeholder 4">
            <a:extLst>
              <a:ext uri="{FF2B5EF4-FFF2-40B4-BE49-F238E27FC236}">
                <a16:creationId xmlns:a16="http://schemas.microsoft.com/office/drawing/2014/main" id="{4C84E649-84C4-4E82-A169-40F5AA5E7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33F9D63-3933-4D0C-A066-0E6B4C0AB2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37EA4-3AC6-4C3A-97AE-B5260333B27C}" type="slidenum">
              <a:rPr lang="en-AU" smtClean="0"/>
              <a:t>‹#›</a:t>
            </a:fld>
            <a:endParaRPr lang="en-AU"/>
          </a:p>
        </p:txBody>
      </p:sp>
    </p:spTree>
    <p:extLst>
      <p:ext uri="{BB962C8B-B14F-4D97-AF65-F5344CB8AC3E}">
        <p14:creationId xmlns:p14="http://schemas.microsoft.com/office/powerpoint/2010/main" val="348044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jpg"/><Relationship Id="rId7" Type="http://schemas.openxmlformats.org/officeDocument/2006/relationships/hyperlink" Target="https://svgsilh.com/image/31198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6.png"/><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vgsilh.com/image/311986.html"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jpg"/><Relationship Id="rId7" Type="http://schemas.openxmlformats.org/officeDocument/2006/relationships/hyperlink" Target="https://svgsilh.com/image/311986.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vgsilh.com/image/311986.html"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vgsilh.com/image/311986.html"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standards.nsw.edu.au/wps/portal/nesa/k-10/learning-areas/technologies/coding-across-the-curriculu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254EE6-89C8-435D-ACE4-417E34681148}"/>
              </a:ext>
            </a:extLst>
          </p:cNvPr>
          <p:cNvSpPr>
            <a:spLocks noGrp="1"/>
          </p:cNvSpPr>
          <p:nvPr>
            <p:ph type="subTitle" idx="1"/>
          </p:nvPr>
        </p:nvSpPr>
        <p:spPr>
          <a:xfrm>
            <a:off x="1819422" y="4936196"/>
            <a:ext cx="9144000" cy="460717"/>
          </a:xfrm>
        </p:spPr>
        <p:txBody>
          <a:bodyPr>
            <a:noAutofit/>
          </a:bodyPr>
          <a:lstStyle/>
          <a:p>
            <a:r>
              <a:rPr lang="en-AU" sz="3000" dirty="0">
                <a:solidFill>
                  <a:schemeClr val="bg1"/>
                </a:solidFill>
                <a:latin typeface="Segoe UI Black" panose="020B0A02040204020203" pitchFamily="34" charset="0"/>
                <a:ea typeface="Segoe UI Black" panose="020B0A02040204020203" pitchFamily="34" charset="0"/>
              </a:rPr>
              <a:t>Agent Tic-Tac-Toe</a:t>
            </a:r>
          </a:p>
        </p:txBody>
      </p:sp>
      <p:pic>
        <p:nvPicPr>
          <p:cNvPr id="5" name="Picture 4">
            <a:extLst>
              <a:ext uri="{FF2B5EF4-FFF2-40B4-BE49-F238E27FC236}">
                <a16:creationId xmlns:a16="http://schemas.microsoft.com/office/drawing/2014/main" id="{4A76D78B-FA3A-4605-A812-C5BB2DA5F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797" y="1115646"/>
            <a:ext cx="3724812" cy="3724812"/>
          </a:xfrm>
          <a:prstGeom prst="rect">
            <a:avLst/>
          </a:prstGeom>
        </p:spPr>
      </p:pic>
      <p:sp>
        <p:nvSpPr>
          <p:cNvPr id="6" name="Subtitle 2">
            <a:extLst>
              <a:ext uri="{FF2B5EF4-FFF2-40B4-BE49-F238E27FC236}">
                <a16:creationId xmlns:a16="http://schemas.microsoft.com/office/drawing/2014/main" id="{2B3D2778-CB0E-4A56-A2DA-8A829477C85C}"/>
              </a:ext>
            </a:extLst>
          </p:cNvPr>
          <p:cNvSpPr txBox="1">
            <a:spLocks/>
          </p:cNvSpPr>
          <p:nvPr/>
        </p:nvSpPr>
        <p:spPr>
          <a:xfrm>
            <a:off x="243840" y="168812"/>
            <a:ext cx="5852160"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dirty="0">
                <a:solidFill>
                  <a:schemeClr val="accent1">
                    <a:lumMod val="60000"/>
                    <a:lumOff val="40000"/>
                  </a:schemeClr>
                </a:solidFill>
                <a:latin typeface="Segoe UI Black" panose="020B0A02040204020203" pitchFamily="34" charset="0"/>
                <a:ea typeface="Segoe UI Black" panose="020B0A02040204020203" pitchFamily="34" charset="0"/>
              </a:rPr>
              <a:t>Your mission, should you choose to accept it is…</a:t>
            </a:r>
          </a:p>
        </p:txBody>
      </p:sp>
      <p:sp>
        <p:nvSpPr>
          <p:cNvPr id="7" name="Subtitle 2">
            <a:extLst>
              <a:ext uri="{FF2B5EF4-FFF2-40B4-BE49-F238E27FC236}">
                <a16:creationId xmlns:a16="http://schemas.microsoft.com/office/drawing/2014/main" id="{2FAD7A9E-27DB-46A5-8050-F693AFBCAE4F}"/>
              </a:ext>
            </a:extLst>
          </p:cNvPr>
          <p:cNvSpPr txBox="1">
            <a:spLocks/>
          </p:cNvSpPr>
          <p:nvPr/>
        </p:nvSpPr>
        <p:spPr>
          <a:xfrm>
            <a:off x="3971779" y="5742354"/>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i="1" dirty="0">
                <a:solidFill>
                  <a:schemeClr val="accent1">
                    <a:lumMod val="60000"/>
                    <a:lumOff val="40000"/>
                  </a:schemeClr>
                </a:solidFill>
                <a:latin typeface="Segoe UI Black" panose="020B0A02040204020203" pitchFamily="34" charset="0"/>
                <a:ea typeface="Segoe UI Black" panose="020B0A02040204020203" pitchFamily="34" charset="0"/>
              </a:rPr>
              <a:t>An interactive game </a:t>
            </a:r>
          </a:p>
          <a:p>
            <a:pPr algn="r"/>
            <a:r>
              <a:rPr lang="en-AU" i="1" dirty="0">
                <a:solidFill>
                  <a:schemeClr val="accent1">
                    <a:lumMod val="60000"/>
                    <a:lumOff val="40000"/>
                  </a:schemeClr>
                </a:solidFill>
                <a:latin typeface="Segoe UI Black" panose="020B0A02040204020203" pitchFamily="34" charset="0"/>
                <a:ea typeface="Segoe UI Black" panose="020B0A02040204020203" pitchFamily="34" charset="0"/>
              </a:rPr>
              <a:t>for computational thinking</a:t>
            </a:r>
          </a:p>
        </p:txBody>
      </p:sp>
      <p:sp>
        <p:nvSpPr>
          <p:cNvPr id="8" name="Subtitle 2">
            <a:extLst>
              <a:ext uri="{FF2B5EF4-FFF2-40B4-BE49-F238E27FC236}">
                <a16:creationId xmlns:a16="http://schemas.microsoft.com/office/drawing/2014/main" id="{09641301-EE93-480C-8E19-2B6B89833C29}"/>
              </a:ext>
            </a:extLst>
          </p:cNvPr>
          <p:cNvSpPr txBox="1">
            <a:spLocks/>
          </p:cNvSpPr>
          <p:nvPr/>
        </p:nvSpPr>
        <p:spPr>
          <a:xfrm>
            <a:off x="-2828778" y="6318153"/>
            <a:ext cx="9144000"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000" dirty="0">
                <a:solidFill>
                  <a:schemeClr val="bg1"/>
                </a:solidFill>
                <a:latin typeface="Segoe UI Black" panose="020B0A02040204020203" pitchFamily="34" charset="0"/>
                <a:ea typeface="Segoe UI Black" panose="020B0A02040204020203" pitchFamily="34" charset="0"/>
              </a:rPr>
              <a:t>Created by Lorenn Ruster</a:t>
            </a:r>
          </a:p>
        </p:txBody>
      </p:sp>
    </p:spTree>
    <p:extLst>
      <p:ext uri="{BB962C8B-B14F-4D97-AF65-F5344CB8AC3E}">
        <p14:creationId xmlns:p14="http://schemas.microsoft.com/office/powerpoint/2010/main" val="118090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C9D0A63-8501-4814-AAE1-6C7FCA7E0608}"/>
              </a:ext>
            </a:extLst>
          </p:cNvPr>
          <p:cNvSpPr/>
          <p:nvPr/>
        </p:nvSpPr>
        <p:spPr>
          <a:xfrm>
            <a:off x="243896" y="2014765"/>
            <a:ext cx="2264231" cy="22351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en-AU" dirty="0"/>
              <a:t>Introduction envelope</a:t>
            </a:r>
          </a:p>
        </p:txBody>
      </p:sp>
      <p:pic>
        <p:nvPicPr>
          <p:cNvPr id="5" name="Picture 4">
            <a:extLst>
              <a:ext uri="{FF2B5EF4-FFF2-40B4-BE49-F238E27FC236}">
                <a16:creationId xmlns:a16="http://schemas.microsoft.com/office/drawing/2014/main" id="{43C097F6-35BE-4FCE-A96A-D5811CCB56FF}"/>
              </a:ext>
            </a:extLst>
          </p:cNvPr>
          <p:cNvPicPr>
            <a:picLocks noChangeAspect="1"/>
          </p:cNvPicPr>
          <p:nvPr/>
        </p:nvPicPr>
        <p:blipFill>
          <a:blip r:embed="rId2"/>
          <a:stretch>
            <a:fillRect/>
          </a:stretch>
        </p:blipFill>
        <p:spPr>
          <a:xfrm>
            <a:off x="367608" y="2872011"/>
            <a:ext cx="2016806" cy="1141498"/>
          </a:xfrm>
          <a:prstGeom prst="rect">
            <a:avLst/>
          </a:prstGeom>
        </p:spPr>
      </p:pic>
      <p:sp>
        <p:nvSpPr>
          <p:cNvPr id="6" name="Rectangle 5">
            <a:extLst>
              <a:ext uri="{FF2B5EF4-FFF2-40B4-BE49-F238E27FC236}">
                <a16:creationId xmlns:a16="http://schemas.microsoft.com/office/drawing/2014/main" id="{D3565783-57BB-442F-8979-2567774B48A1}"/>
              </a:ext>
            </a:extLst>
          </p:cNvPr>
          <p:cNvSpPr/>
          <p:nvPr/>
        </p:nvSpPr>
        <p:spPr>
          <a:xfrm>
            <a:off x="2605654" y="172188"/>
            <a:ext cx="5536860" cy="64318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Your Secret Weapons – TOP SECRET envelope</a:t>
            </a:r>
          </a:p>
        </p:txBody>
      </p:sp>
      <p:pic>
        <p:nvPicPr>
          <p:cNvPr id="7" name="Picture 6">
            <a:extLst>
              <a:ext uri="{FF2B5EF4-FFF2-40B4-BE49-F238E27FC236}">
                <a16:creationId xmlns:a16="http://schemas.microsoft.com/office/drawing/2014/main" id="{780DF5A0-3AA2-4668-BE1F-2541B62C0994}"/>
              </a:ext>
            </a:extLst>
          </p:cNvPr>
          <p:cNvPicPr>
            <a:picLocks noChangeAspect="1"/>
          </p:cNvPicPr>
          <p:nvPr/>
        </p:nvPicPr>
        <p:blipFill>
          <a:blip r:embed="rId3"/>
          <a:stretch>
            <a:fillRect/>
          </a:stretch>
        </p:blipFill>
        <p:spPr>
          <a:xfrm>
            <a:off x="2762930" y="671832"/>
            <a:ext cx="2454429" cy="1389963"/>
          </a:xfrm>
          <a:prstGeom prst="rect">
            <a:avLst/>
          </a:prstGeom>
        </p:spPr>
      </p:pic>
      <p:pic>
        <p:nvPicPr>
          <p:cNvPr id="8" name="Picture 7">
            <a:extLst>
              <a:ext uri="{FF2B5EF4-FFF2-40B4-BE49-F238E27FC236}">
                <a16:creationId xmlns:a16="http://schemas.microsoft.com/office/drawing/2014/main" id="{205CAF2D-6333-4558-AD50-3B29BC5B26DC}"/>
              </a:ext>
            </a:extLst>
          </p:cNvPr>
          <p:cNvPicPr>
            <a:picLocks noChangeAspect="1"/>
          </p:cNvPicPr>
          <p:nvPr/>
        </p:nvPicPr>
        <p:blipFill>
          <a:blip r:embed="rId4"/>
          <a:stretch>
            <a:fillRect/>
          </a:stretch>
        </p:blipFill>
        <p:spPr>
          <a:xfrm>
            <a:off x="2762931" y="2117913"/>
            <a:ext cx="2445632" cy="1389964"/>
          </a:xfrm>
          <a:prstGeom prst="rect">
            <a:avLst/>
          </a:prstGeom>
        </p:spPr>
      </p:pic>
      <p:pic>
        <p:nvPicPr>
          <p:cNvPr id="9" name="Picture 8">
            <a:extLst>
              <a:ext uri="{FF2B5EF4-FFF2-40B4-BE49-F238E27FC236}">
                <a16:creationId xmlns:a16="http://schemas.microsoft.com/office/drawing/2014/main" id="{C1110CB1-D8F8-4AEA-983A-08B6A3047D7D}"/>
              </a:ext>
            </a:extLst>
          </p:cNvPr>
          <p:cNvPicPr>
            <a:picLocks noChangeAspect="1"/>
          </p:cNvPicPr>
          <p:nvPr/>
        </p:nvPicPr>
        <p:blipFill>
          <a:blip r:embed="rId5"/>
          <a:stretch>
            <a:fillRect/>
          </a:stretch>
        </p:blipFill>
        <p:spPr>
          <a:xfrm>
            <a:off x="2762931" y="3563995"/>
            <a:ext cx="2491218" cy="1417183"/>
          </a:xfrm>
          <a:prstGeom prst="rect">
            <a:avLst/>
          </a:prstGeom>
        </p:spPr>
      </p:pic>
      <p:pic>
        <p:nvPicPr>
          <p:cNvPr id="10" name="Picture 9">
            <a:extLst>
              <a:ext uri="{FF2B5EF4-FFF2-40B4-BE49-F238E27FC236}">
                <a16:creationId xmlns:a16="http://schemas.microsoft.com/office/drawing/2014/main" id="{C7CAADA6-2773-43DF-B9D8-9B7897264540}"/>
              </a:ext>
            </a:extLst>
          </p:cNvPr>
          <p:cNvPicPr>
            <a:picLocks noChangeAspect="1"/>
          </p:cNvPicPr>
          <p:nvPr/>
        </p:nvPicPr>
        <p:blipFill>
          <a:blip r:embed="rId6"/>
          <a:stretch>
            <a:fillRect/>
          </a:stretch>
        </p:blipFill>
        <p:spPr>
          <a:xfrm>
            <a:off x="5427990" y="5084478"/>
            <a:ext cx="2351263" cy="1325563"/>
          </a:xfrm>
          <a:prstGeom prst="rect">
            <a:avLst/>
          </a:prstGeom>
        </p:spPr>
      </p:pic>
      <p:pic>
        <p:nvPicPr>
          <p:cNvPr id="11" name="Picture 10">
            <a:extLst>
              <a:ext uri="{FF2B5EF4-FFF2-40B4-BE49-F238E27FC236}">
                <a16:creationId xmlns:a16="http://schemas.microsoft.com/office/drawing/2014/main" id="{0E2C6E5B-2E5A-47A1-8559-FFA14F5BCE1F}"/>
              </a:ext>
            </a:extLst>
          </p:cNvPr>
          <p:cNvPicPr>
            <a:picLocks noChangeAspect="1"/>
          </p:cNvPicPr>
          <p:nvPr/>
        </p:nvPicPr>
        <p:blipFill>
          <a:blip r:embed="rId7"/>
          <a:stretch>
            <a:fillRect/>
          </a:stretch>
        </p:blipFill>
        <p:spPr>
          <a:xfrm>
            <a:off x="5355778" y="671832"/>
            <a:ext cx="2499790" cy="1402974"/>
          </a:xfrm>
          <a:prstGeom prst="rect">
            <a:avLst/>
          </a:prstGeom>
        </p:spPr>
      </p:pic>
      <p:pic>
        <p:nvPicPr>
          <p:cNvPr id="12" name="Picture 11">
            <a:extLst>
              <a:ext uri="{FF2B5EF4-FFF2-40B4-BE49-F238E27FC236}">
                <a16:creationId xmlns:a16="http://schemas.microsoft.com/office/drawing/2014/main" id="{142A7460-955B-4DE4-8891-3A942F70AF99}"/>
              </a:ext>
            </a:extLst>
          </p:cNvPr>
          <p:cNvPicPr>
            <a:picLocks noChangeAspect="1"/>
          </p:cNvPicPr>
          <p:nvPr/>
        </p:nvPicPr>
        <p:blipFill>
          <a:blip r:embed="rId8"/>
          <a:stretch>
            <a:fillRect/>
          </a:stretch>
        </p:blipFill>
        <p:spPr>
          <a:xfrm>
            <a:off x="5358752" y="2117913"/>
            <a:ext cx="2496816" cy="1402973"/>
          </a:xfrm>
          <a:prstGeom prst="rect">
            <a:avLst/>
          </a:prstGeom>
        </p:spPr>
      </p:pic>
      <p:pic>
        <p:nvPicPr>
          <p:cNvPr id="13" name="Picture 12">
            <a:extLst>
              <a:ext uri="{FF2B5EF4-FFF2-40B4-BE49-F238E27FC236}">
                <a16:creationId xmlns:a16="http://schemas.microsoft.com/office/drawing/2014/main" id="{99AF76D1-B7E9-4CBA-9D95-CE4B51A784C2}"/>
              </a:ext>
            </a:extLst>
          </p:cNvPr>
          <p:cNvPicPr>
            <a:picLocks noChangeAspect="1"/>
          </p:cNvPicPr>
          <p:nvPr/>
        </p:nvPicPr>
        <p:blipFill>
          <a:blip r:embed="rId9"/>
          <a:stretch>
            <a:fillRect/>
          </a:stretch>
        </p:blipFill>
        <p:spPr>
          <a:xfrm>
            <a:off x="5351676" y="3563993"/>
            <a:ext cx="2503892" cy="1417185"/>
          </a:xfrm>
          <a:prstGeom prst="rect">
            <a:avLst/>
          </a:prstGeom>
        </p:spPr>
      </p:pic>
      <p:sp>
        <p:nvSpPr>
          <p:cNvPr id="14" name="Rectangle 13">
            <a:extLst>
              <a:ext uri="{FF2B5EF4-FFF2-40B4-BE49-F238E27FC236}">
                <a16:creationId xmlns:a16="http://schemas.microsoft.com/office/drawing/2014/main" id="{F8F2708B-2812-4FED-B0F4-BB855DCA3E41}"/>
              </a:ext>
            </a:extLst>
          </p:cNvPr>
          <p:cNvSpPr/>
          <p:nvPr/>
        </p:nvSpPr>
        <p:spPr>
          <a:xfrm>
            <a:off x="8340499" y="174172"/>
            <a:ext cx="3633790" cy="30189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#1</a:t>
            </a:r>
          </a:p>
        </p:txBody>
      </p:sp>
      <p:pic>
        <p:nvPicPr>
          <p:cNvPr id="15" name="Picture 14">
            <a:extLst>
              <a:ext uri="{FF2B5EF4-FFF2-40B4-BE49-F238E27FC236}">
                <a16:creationId xmlns:a16="http://schemas.microsoft.com/office/drawing/2014/main" id="{EA079888-2877-44E6-985A-53E53E51B134}"/>
              </a:ext>
            </a:extLst>
          </p:cNvPr>
          <p:cNvPicPr>
            <a:picLocks noChangeAspect="1"/>
          </p:cNvPicPr>
          <p:nvPr/>
        </p:nvPicPr>
        <p:blipFill>
          <a:blip r:embed="rId10"/>
          <a:stretch>
            <a:fillRect/>
          </a:stretch>
        </p:blipFill>
        <p:spPr>
          <a:xfrm>
            <a:off x="8423502" y="666453"/>
            <a:ext cx="3058508" cy="1728404"/>
          </a:xfrm>
          <a:prstGeom prst="rect">
            <a:avLst/>
          </a:prstGeom>
        </p:spPr>
      </p:pic>
      <p:pic>
        <p:nvPicPr>
          <p:cNvPr id="16" name="Picture 15">
            <a:extLst>
              <a:ext uri="{FF2B5EF4-FFF2-40B4-BE49-F238E27FC236}">
                <a16:creationId xmlns:a16="http://schemas.microsoft.com/office/drawing/2014/main" id="{BECC6843-CEE7-42AC-BCFD-8577DCB26CE6}"/>
              </a:ext>
            </a:extLst>
          </p:cNvPr>
          <p:cNvPicPr>
            <a:picLocks noChangeAspect="1"/>
          </p:cNvPicPr>
          <p:nvPr/>
        </p:nvPicPr>
        <p:blipFill>
          <a:blip r:embed="rId11"/>
          <a:stretch>
            <a:fillRect/>
          </a:stretch>
        </p:blipFill>
        <p:spPr>
          <a:xfrm>
            <a:off x="8505371" y="2574793"/>
            <a:ext cx="1459531" cy="438414"/>
          </a:xfrm>
          <a:prstGeom prst="rect">
            <a:avLst/>
          </a:prstGeom>
        </p:spPr>
      </p:pic>
      <p:sp>
        <p:nvSpPr>
          <p:cNvPr id="17" name="Rectangle 16">
            <a:extLst>
              <a:ext uri="{FF2B5EF4-FFF2-40B4-BE49-F238E27FC236}">
                <a16:creationId xmlns:a16="http://schemas.microsoft.com/office/drawing/2014/main" id="{59AF6419-0E99-49BB-B79B-3332862D2AAD}"/>
              </a:ext>
            </a:extLst>
          </p:cNvPr>
          <p:cNvSpPr/>
          <p:nvPr/>
        </p:nvSpPr>
        <p:spPr>
          <a:xfrm>
            <a:off x="8404371" y="3886809"/>
            <a:ext cx="3633790" cy="26851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#2</a:t>
            </a:r>
          </a:p>
        </p:txBody>
      </p:sp>
      <p:pic>
        <p:nvPicPr>
          <p:cNvPr id="18" name="Picture 17">
            <a:extLst>
              <a:ext uri="{FF2B5EF4-FFF2-40B4-BE49-F238E27FC236}">
                <a16:creationId xmlns:a16="http://schemas.microsoft.com/office/drawing/2014/main" id="{147644BB-9699-4F7F-A119-6397114D85BF}"/>
              </a:ext>
            </a:extLst>
          </p:cNvPr>
          <p:cNvPicPr>
            <a:picLocks noChangeAspect="1"/>
          </p:cNvPicPr>
          <p:nvPr/>
        </p:nvPicPr>
        <p:blipFill>
          <a:blip r:embed="rId12"/>
          <a:stretch>
            <a:fillRect/>
          </a:stretch>
        </p:blipFill>
        <p:spPr>
          <a:xfrm>
            <a:off x="8589826" y="4363623"/>
            <a:ext cx="3071865" cy="1729753"/>
          </a:xfrm>
          <a:prstGeom prst="rect">
            <a:avLst/>
          </a:prstGeom>
        </p:spPr>
      </p:pic>
      <p:sp>
        <p:nvSpPr>
          <p:cNvPr id="19" name="Title 1">
            <a:extLst>
              <a:ext uri="{FF2B5EF4-FFF2-40B4-BE49-F238E27FC236}">
                <a16:creationId xmlns:a16="http://schemas.microsoft.com/office/drawing/2014/main" id="{9803A759-2E83-4C9C-B873-81D17C76D71D}"/>
              </a:ext>
            </a:extLst>
          </p:cNvPr>
          <p:cNvSpPr>
            <a:spLocks noGrp="1"/>
          </p:cNvSpPr>
          <p:nvPr>
            <p:ph type="title"/>
          </p:nvPr>
        </p:nvSpPr>
        <p:spPr>
          <a:xfrm>
            <a:off x="188418" y="300781"/>
            <a:ext cx="2932153" cy="1325563"/>
          </a:xfrm>
        </p:spPr>
        <p:txBody>
          <a:bodyPr>
            <a:noAutofit/>
          </a:bodyPr>
          <a:lstStyle/>
          <a:p>
            <a:r>
              <a:rPr lang="en-AU" sz="2800" b="1" dirty="0">
                <a:latin typeface="Segoe UI Black" panose="020B0A02040204020203" pitchFamily="34" charset="0"/>
                <a:ea typeface="Segoe UI Black" panose="020B0A02040204020203" pitchFamily="34" charset="0"/>
              </a:rPr>
              <a:t>Overview of Classroom materials</a:t>
            </a:r>
            <a:endParaRPr lang="en-AU" sz="2800" dirty="0">
              <a:latin typeface="Segoe UI Black" panose="020B0A02040204020203" pitchFamily="34" charset="0"/>
              <a:ea typeface="Segoe UI Black" panose="020B0A02040204020203" pitchFamily="34" charset="0"/>
            </a:endParaRPr>
          </a:p>
        </p:txBody>
      </p:sp>
      <p:sp>
        <p:nvSpPr>
          <p:cNvPr id="20" name="Subtitle 2">
            <a:extLst>
              <a:ext uri="{FF2B5EF4-FFF2-40B4-BE49-F238E27FC236}">
                <a16:creationId xmlns:a16="http://schemas.microsoft.com/office/drawing/2014/main" id="{BA455EE1-53F6-4AD0-9686-63F68D0A189A}"/>
              </a:ext>
            </a:extLst>
          </p:cNvPr>
          <p:cNvSpPr txBox="1">
            <a:spLocks/>
          </p:cNvSpPr>
          <p:nvPr/>
        </p:nvSpPr>
        <p:spPr>
          <a:xfrm>
            <a:off x="3982063" y="6530908"/>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10</a:t>
            </a:r>
          </a:p>
        </p:txBody>
      </p:sp>
      <p:cxnSp>
        <p:nvCxnSpPr>
          <p:cNvPr id="21" name="Straight Arrow Connector 20">
            <a:extLst>
              <a:ext uri="{FF2B5EF4-FFF2-40B4-BE49-F238E27FC236}">
                <a16:creationId xmlns:a16="http://schemas.microsoft.com/office/drawing/2014/main" id="{9666F0E1-0EA9-42C4-8EA3-D4ECF0A98A5E}"/>
              </a:ext>
            </a:extLst>
          </p:cNvPr>
          <p:cNvCxnSpPr/>
          <p:nvPr/>
        </p:nvCxnSpPr>
        <p:spPr>
          <a:xfrm flipH="1" flipV="1">
            <a:off x="3321353" y="4869472"/>
            <a:ext cx="138488" cy="718054"/>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E77FFF3-5158-4BDC-A588-A9D099340252}"/>
              </a:ext>
            </a:extLst>
          </p:cNvPr>
          <p:cNvSpPr/>
          <p:nvPr/>
        </p:nvSpPr>
        <p:spPr>
          <a:xfrm>
            <a:off x="3427894" y="5529500"/>
            <a:ext cx="911877" cy="4355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400" dirty="0">
                <a:solidFill>
                  <a:sysClr val="windowText" lastClr="000000"/>
                </a:solidFill>
              </a:rPr>
              <a:t>x3 copies</a:t>
            </a:r>
          </a:p>
        </p:txBody>
      </p:sp>
    </p:spTree>
    <p:extLst>
      <p:ext uri="{BB962C8B-B14F-4D97-AF65-F5344CB8AC3E}">
        <p14:creationId xmlns:p14="http://schemas.microsoft.com/office/powerpoint/2010/main" val="305803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8F254C-5643-45A5-B5DF-4CBC40B0B706}"/>
              </a:ext>
            </a:extLst>
          </p:cNvPr>
          <p:cNvSpPr/>
          <p:nvPr/>
        </p:nvSpPr>
        <p:spPr>
          <a:xfrm>
            <a:off x="314099" y="1480462"/>
            <a:ext cx="3633790" cy="4644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#3</a:t>
            </a:r>
          </a:p>
        </p:txBody>
      </p:sp>
      <p:sp>
        <p:nvSpPr>
          <p:cNvPr id="5" name="Rectangle 4">
            <a:extLst>
              <a:ext uri="{FF2B5EF4-FFF2-40B4-BE49-F238E27FC236}">
                <a16:creationId xmlns:a16="http://schemas.microsoft.com/office/drawing/2014/main" id="{5705130C-BE9A-4E8E-984D-A4506988C82A}"/>
              </a:ext>
            </a:extLst>
          </p:cNvPr>
          <p:cNvSpPr/>
          <p:nvPr/>
        </p:nvSpPr>
        <p:spPr>
          <a:xfrm>
            <a:off x="4279105" y="1480462"/>
            <a:ext cx="3633790" cy="46581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#4</a:t>
            </a:r>
          </a:p>
        </p:txBody>
      </p:sp>
      <p:pic>
        <p:nvPicPr>
          <p:cNvPr id="7" name="Picture 6">
            <a:extLst>
              <a:ext uri="{FF2B5EF4-FFF2-40B4-BE49-F238E27FC236}">
                <a16:creationId xmlns:a16="http://schemas.microsoft.com/office/drawing/2014/main" id="{A0176FBB-64CB-4C87-8F39-A73C1D659DA1}"/>
              </a:ext>
            </a:extLst>
          </p:cNvPr>
          <p:cNvPicPr>
            <a:picLocks noChangeAspect="1"/>
          </p:cNvPicPr>
          <p:nvPr/>
        </p:nvPicPr>
        <p:blipFill>
          <a:blip r:embed="rId2"/>
          <a:stretch>
            <a:fillRect/>
          </a:stretch>
        </p:blipFill>
        <p:spPr>
          <a:xfrm>
            <a:off x="602458" y="2125596"/>
            <a:ext cx="3057071" cy="1728701"/>
          </a:xfrm>
          <a:prstGeom prst="rect">
            <a:avLst/>
          </a:prstGeom>
        </p:spPr>
      </p:pic>
      <p:pic>
        <p:nvPicPr>
          <p:cNvPr id="8" name="Picture 7">
            <a:extLst>
              <a:ext uri="{FF2B5EF4-FFF2-40B4-BE49-F238E27FC236}">
                <a16:creationId xmlns:a16="http://schemas.microsoft.com/office/drawing/2014/main" id="{6E86B7B0-EB7D-4B64-B085-1A61FD483CD7}"/>
              </a:ext>
            </a:extLst>
          </p:cNvPr>
          <p:cNvPicPr>
            <a:picLocks noChangeAspect="1"/>
          </p:cNvPicPr>
          <p:nvPr/>
        </p:nvPicPr>
        <p:blipFill>
          <a:blip r:embed="rId3"/>
          <a:stretch>
            <a:fillRect/>
          </a:stretch>
        </p:blipFill>
        <p:spPr>
          <a:xfrm>
            <a:off x="602458" y="4021369"/>
            <a:ext cx="3054281" cy="1728701"/>
          </a:xfrm>
          <a:prstGeom prst="rect">
            <a:avLst/>
          </a:prstGeom>
        </p:spPr>
      </p:pic>
      <p:pic>
        <p:nvPicPr>
          <p:cNvPr id="9" name="Picture 8">
            <a:extLst>
              <a:ext uri="{FF2B5EF4-FFF2-40B4-BE49-F238E27FC236}">
                <a16:creationId xmlns:a16="http://schemas.microsoft.com/office/drawing/2014/main" id="{7C22130F-FFCD-42A8-8F4A-AF07B401F2DF}"/>
              </a:ext>
            </a:extLst>
          </p:cNvPr>
          <p:cNvPicPr>
            <a:picLocks noChangeAspect="1"/>
          </p:cNvPicPr>
          <p:nvPr/>
        </p:nvPicPr>
        <p:blipFill>
          <a:blip r:embed="rId4"/>
          <a:stretch>
            <a:fillRect/>
          </a:stretch>
        </p:blipFill>
        <p:spPr>
          <a:xfrm>
            <a:off x="4568859" y="2136491"/>
            <a:ext cx="3054281" cy="1717806"/>
          </a:xfrm>
          <a:prstGeom prst="rect">
            <a:avLst/>
          </a:prstGeom>
        </p:spPr>
      </p:pic>
      <p:sp>
        <p:nvSpPr>
          <p:cNvPr id="10" name="Rectangle 9">
            <a:extLst>
              <a:ext uri="{FF2B5EF4-FFF2-40B4-BE49-F238E27FC236}">
                <a16:creationId xmlns:a16="http://schemas.microsoft.com/office/drawing/2014/main" id="{15B67D70-E020-40DA-A491-4357ADAC7DAD}"/>
              </a:ext>
            </a:extLst>
          </p:cNvPr>
          <p:cNvSpPr/>
          <p:nvPr/>
        </p:nvSpPr>
        <p:spPr>
          <a:xfrm>
            <a:off x="8244111" y="1480463"/>
            <a:ext cx="3633790" cy="46581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#5</a:t>
            </a:r>
          </a:p>
        </p:txBody>
      </p:sp>
      <p:pic>
        <p:nvPicPr>
          <p:cNvPr id="11" name="Picture 10">
            <a:extLst>
              <a:ext uri="{FF2B5EF4-FFF2-40B4-BE49-F238E27FC236}">
                <a16:creationId xmlns:a16="http://schemas.microsoft.com/office/drawing/2014/main" id="{1763D435-5E4A-4DD6-99AF-336723010EE9}"/>
              </a:ext>
            </a:extLst>
          </p:cNvPr>
          <p:cNvPicPr>
            <a:picLocks noChangeAspect="1"/>
          </p:cNvPicPr>
          <p:nvPr/>
        </p:nvPicPr>
        <p:blipFill>
          <a:blip r:embed="rId5"/>
          <a:stretch>
            <a:fillRect/>
          </a:stretch>
        </p:blipFill>
        <p:spPr>
          <a:xfrm>
            <a:off x="8533865" y="2125595"/>
            <a:ext cx="3054281" cy="1728701"/>
          </a:xfrm>
          <a:prstGeom prst="rect">
            <a:avLst/>
          </a:prstGeom>
        </p:spPr>
      </p:pic>
      <p:sp>
        <p:nvSpPr>
          <p:cNvPr id="17" name="Title 1">
            <a:extLst>
              <a:ext uri="{FF2B5EF4-FFF2-40B4-BE49-F238E27FC236}">
                <a16:creationId xmlns:a16="http://schemas.microsoft.com/office/drawing/2014/main" id="{5971E510-0EF2-4735-922A-4E4F9D691844}"/>
              </a:ext>
            </a:extLst>
          </p:cNvPr>
          <p:cNvSpPr>
            <a:spLocks noGrp="1"/>
          </p:cNvSpPr>
          <p:nvPr>
            <p:ph type="title"/>
          </p:nvPr>
        </p:nvSpPr>
        <p:spPr>
          <a:xfrm>
            <a:off x="838200" y="365125"/>
            <a:ext cx="10515600" cy="1325563"/>
          </a:xfrm>
        </p:spPr>
        <p:txBody>
          <a:bodyPr/>
          <a:lstStyle/>
          <a:p>
            <a:r>
              <a:rPr lang="en-AU" b="1" dirty="0">
                <a:latin typeface="Segoe UI Black" panose="020B0A02040204020203" pitchFamily="34" charset="0"/>
                <a:ea typeface="Segoe UI Black" panose="020B0A02040204020203" pitchFamily="34" charset="0"/>
              </a:rPr>
              <a:t>Overview of classroom materials</a:t>
            </a:r>
            <a:endParaRPr lang="en-AU" dirty="0">
              <a:latin typeface="Segoe UI Black" panose="020B0A02040204020203" pitchFamily="34" charset="0"/>
              <a:ea typeface="Segoe UI Black" panose="020B0A02040204020203" pitchFamily="34" charset="0"/>
            </a:endParaRPr>
          </a:p>
        </p:txBody>
      </p:sp>
      <p:sp>
        <p:nvSpPr>
          <p:cNvPr id="18" name="Subtitle 2">
            <a:extLst>
              <a:ext uri="{FF2B5EF4-FFF2-40B4-BE49-F238E27FC236}">
                <a16:creationId xmlns:a16="http://schemas.microsoft.com/office/drawing/2014/main" id="{89ABA9FB-040E-488A-B658-E136E1D44BBB}"/>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11</a:t>
            </a:r>
          </a:p>
        </p:txBody>
      </p:sp>
    </p:spTree>
    <p:extLst>
      <p:ext uri="{BB962C8B-B14F-4D97-AF65-F5344CB8AC3E}">
        <p14:creationId xmlns:p14="http://schemas.microsoft.com/office/powerpoint/2010/main" val="326167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E1681F-96A4-4143-A118-B507F91ABB0B}"/>
              </a:ext>
            </a:extLst>
          </p:cNvPr>
          <p:cNvSpPr/>
          <p:nvPr/>
        </p:nvSpPr>
        <p:spPr>
          <a:xfrm>
            <a:off x="4334556" y="1436912"/>
            <a:ext cx="3633790" cy="4644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#7</a:t>
            </a:r>
          </a:p>
        </p:txBody>
      </p:sp>
      <p:pic>
        <p:nvPicPr>
          <p:cNvPr id="4" name="Picture 3">
            <a:extLst>
              <a:ext uri="{FF2B5EF4-FFF2-40B4-BE49-F238E27FC236}">
                <a16:creationId xmlns:a16="http://schemas.microsoft.com/office/drawing/2014/main" id="{0BCE5F37-591F-43E7-A65E-4499D202EDA1}"/>
              </a:ext>
            </a:extLst>
          </p:cNvPr>
          <p:cNvPicPr>
            <a:picLocks noChangeAspect="1"/>
          </p:cNvPicPr>
          <p:nvPr/>
        </p:nvPicPr>
        <p:blipFill>
          <a:blip r:embed="rId2"/>
          <a:stretch>
            <a:fillRect/>
          </a:stretch>
        </p:blipFill>
        <p:spPr>
          <a:xfrm>
            <a:off x="4603638" y="2136128"/>
            <a:ext cx="3095625" cy="1753697"/>
          </a:xfrm>
          <a:prstGeom prst="rect">
            <a:avLst/>
          </a:prstGeom>
        </p:spPr>
      </p:pic>
      <p:pic>
        <p:nvPicPr>
          <p:cNvPr id="6" name="Picture 5">
            <a:extLst>
              <a:ext uri="{FF2B5EF4-FFF2-40B4-BE49-F238E27FC236}">
                <a16:creationId xmlns:a16="http://schemas.microsoft.com/office/drawing/2014/main" id="{712540E3-4163-4BCC-A2B5-3BF148BA46DD}"/>
              </a:ext>
            </a:extLst>
          </p:cNvPr>
          <p:cNvPicPr>
            <a:picLocks noChangeAspect="1"/>
          </p:cNvPicPr>
          <p:nvPr/>
        </p:nvPicPr>
        <p:blipFill>
          <a:blip r:embed="rId3"/>
          <a:stretch>
            <a:fillRect/>
          </a:stretch>
        </p:blipFill>
        <p:spPr>
          <a:xfrm>
            <a:off x="4603638" y="4185555"/>
            <a:ext cx="3117271" cy="1753697"/>
          </a:xfrm>
          <a:prstGeom prst="rect">
            <a:avLst/>
          </a:prstGeom>
        </p:spPr>
      </p:pic>
      <p:sp>
        <p:nvSpPr>
          <p:cNvPr id="7" name="Rectangle 6">
            <a:extLst>
              <a:ext uri="{FF2B5EF4-FFF2-40B4-BE49-F238E27FC236}">
                <a16:creationId xmlns:a16="http://schemas.microsoft.com/office/drawing/2014/main" id="{A90DF4B5-DAFE-4DD4-8F9F-3445B6B12741}"/>
              </a:ext>
            </a:extLst>
          </p:cNvPr>
          <p:cNvSpPr/>
          <p:nvPr/>
        </p:nvSpPr>
        <p:spPr>
          <a:xfrm>
            <a:off x="8299562" y="1436912"/>
            <a:ext cx="3633790" cy="4644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#8</a:t>
            </a:r>
          </a:p>
        </p:txBody>
      </p:sp>
      <p:pic>
        <p:nvPicPr>
          <p:cNvPr id="8" name="Picture 7">
            <a:extLst>
              <a:ext uri="{FF2B5EF4-FFF2-40B4-BE49-F238E27FC236}">
                <a16:creationId xmlns:a16="http://schemas.microsoft.com/office/drawing/2014/main" id="{C0BC0810-C896-41FB-98CA-D3902DEF1974}"/>
              </a:ext>
            </a:extLst>
          </p:cNvPr>
          <p:cNvPicPr>
            <a:picLocks noChangeAspect="1"/>
          </p:cNvPicPr>
          <p:nvPr/>
        </p:nvPicPr>
        <p:blipFill>
          <a:blip r:embed="rId4"/>
          <a:stretch>
            <a:fillRect/>
          </a:stretch>
        </p:blipFill>
        <p:spPr>
          <a:xfrm>
            <a:off x="8557821" y="2415390"/>
            <a:ext cx="3117271" cy="1770165"/>
          </a:xfrm>
          <a:prstGeom prst="rect">
            <a:avLst/>
          </a:prstGeom>
        </p:spPr>
      </p:pic>
      <p:sp>
        <p:nvSpPr>
          <p:cNvPr id="9" name="Rectangle 8">
            <a:extLst>
              <a:ext uri="{FF2B5EF4-FFF2-40B4-BE49-F238E27FC236}">
                <a16:creationId xmlns:a16="http://schemas.microsoft.com/office/drawing/2014/main" id="{D3D25451-3826-4953-8991-91A92FEDB80D}"/>
              </a:ext>
            </a:extLst>
          </p:cNvPr>
          <p:cNvSpPr/>
          <p:nvPr/>
        </p:nvSpPr>
        <p:spPr>
          <a:xfrm>
            <a:off x="369550" y="1436912"/>
            <a:ext cx="3633790" cy="4644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rPr>
              <a:t>Envelope #6</a:t>
            </a:r>
          </a:p>
        </p:txBody>
      </p:sp>
      <p:pic>
        <p:nvPicPr>
          <p:cNvPr id="10" name="Picture 9">
            <a:extLst>
              <a:ext uri="{FF2B5EF4-FFF2-40B4-BE49-F238E27FC236}">
                <a16:creationId xmlns:a16="http://schemas.microsoft.com/office/drawing/2014/main" id="{0A162655-087A-4163-A476-C6AD6EEA89AD}"/>
              </a:ext>
            </a:extLst>
          </p:cNvPr>
          <p:cNvPicPr>
            <a:picLocks noChangeAspect="1"/>
          </p:cNvPicPr>
          <p:nvPr/>
        </p:nvPicPr>
        <p:blipFill>
          <a:blip r:embed="rId5"/>
          <a:stretch>
            <a:fillRect/>
          </a:stretch>
        </p:blipFill>
        <p:spPr>
          <a:xfrm>
            <a:off x="663709" y="2268144"/>
            <a:ext cx="3045472" cy="1709675"/>
          </a:xfrm>
          <a:prstGeom prst="rect">
            <a:avLst/>
          </a:prstGeom>
        </p:spPr>
      </p:pic>
      <p:sp>
        <p:nvSpPr>
          <p:cNvPr id="11" name="Title 1">
            <a:extLst>
              <a:ext uri="{FF2B5EF4-FFF2-40B4-BE49-F238E27FC236}">
                <a16:creationId xmlns:a16="http://schemas.microsoft.com/office/drawing/2014/main" id="{15897E07-4453-4144-9192-BC5FFF6C362E}"/>
              </a:ext>
            </a:extLst>
          </p:cNvPr>
          <p:cNvSpPr>
            <a:spLocks noGrp="1"/>
          </p:cNvSpPr>
          <p:nvPr>
            <p:ph type="title"/>
          </p:nvPr>
        </p:nvSpPr>
        <p:spPr>
          <a:xfrm>
            <a:off x="838200" y="365125"/>
            <a:ext cx="10515600" cy="1325563"/>
          </a:xfrm>
        </p:spPr>
        <p:txBody>
          <a:bodyPr/>
          <a:lstStyle/>
          <a:p>
            <a:r>
              <a:rPr lang="en-AU" b="1" dirty="0">
                <a:latin typeface="Segoe UI Black" panose="020B0A02040204020203" pitchFamily="34" charset="0"/>
                <a:ea typeface="Segoe UI Black" panose="020B0A02040204020203" pitchFamily="34" charset="0"/>
              </a:rPr>
              <a:t>Overview of classroom materials</a:t>
            </a:r>
            <a:endParaRPr lang="en-AU" dirty="0">
              <a:latin typeface="Segoe UI Black" panose="020B0A02040204020203" pitchFamily="34" charset="0"/>
              <a:ea typeface="Segoe UI Black" panose="020B0A02040204020203" pitchFamily="34" charset="0"/>
            </a:endParaRPr>
          </a:p>
        </p:txBody>
      </p:sp>
      <p:sp>
        <p:nvSpPr>
          <p:cNvPr id="12" name="Subtitle 2">
            <a:extLst>
              <a:ext uri="{FF2B5EF4-FFF2-40B4-BE49-F238E27FC236}">
                <a16:creationId xmlns:a16="http://schemas.microsoft.com/office/drawing/2014/main" id="{6CF5E029-7481-43D6-A974-D89272691FA0}"/>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12</a:t>
            </a:r>
          </a:p>
        </p:txBody>
      </p:sp>
    </p:spTree>
    <p:extLst>
      <p:ext uri="{BB962C8B-B14F-4D97-AF65-F5344CB8AC3E}">
        <p14:creationId xmlns:p14="http://schemas.microsoft.com/office/powerpoint/2010/main" val="216729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273D81-EC0C-4947-BDFE-C8010498EFFF}"/>
              </a:ext>
            </a:extLst>
          </p:cNvPr>
          <p:cNvSpPr txBox="1">
            <a:spLocks/>
          </p:cNvSpPr>
          <p:nvPr/>
        </p:nvSpPr>
        <p:spPr>
          <a:xfrm>
            <a:off x="838200" y="2766218"/>
            <a:ext cx="10515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Segoe UI Black" panose="020B0A02040204020203" pitchFamily="34" charset="0"/>
                <a:ea typeface="Segoe UI Black" panose="020B0A02040204020203" pitchFamily="34" charset="0"/>
              </a:rPr>
              <a:t>Section 2: Classroom materials (for printing) </a:t>
            </a:r>
          </a:p>
          <a:p>
            <a:endParaRPr lang="en-AU" dirty="0">
              <a:latin typeface="Segoe UI Black" panose="020B0A02040204020203" pitchFamily="34" charset="0"/>
              <a:ea typeface="Segoe UI Black" panose="020B0A02040204020203" pitchFamily="34" charset="0"/>
            </a:endParaRPr>
          </a:p>
          <a:p>
            <a:r>
              <a:rPr lang="en-AU" dirty="0">
                <a:latin typeface="Segoe UI Black" panose="020B0A02040204020203" pitchFamily="34" charset="0"/>
                <a:ea typeface="Segoe UI Black" panose="020B0A02040204020203" pitchFamily="34" charset="0"/>
              </a:rPr>
              <a:t>(Teacher notes are in the notes section of these slides)</a:t>
            </a:r>
          </a:p>
        </p:txBody>
      </p:sp>
      <p:sp>
        <p:nvSpPr>
          <p:cNvPr id="5" name="Subtitle 2">
            <a:extLst>
              <a:ext uri="{FF2B5EF4-FFF2-40B4-BE49-F238E27FC236}">
                <a16:creationId xmlns:a16="http://schemas.microsoft.com/office/drawing/2014/main" id="{BD171699-FB5D-47F0-AA98-F8E99D704E2D}"/>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9</a:t>
            </a:r>
          </a:p>
        </p:txBody>
      </p:sp>
    </p:spTree>
    <p:extLst>
      <p:ext uri="{BB962C8B-B14F-4D97-AF65-F5344CB8AC3E}">
        <p14:creationId xmlns:p14="http://schemas.microsoft.com/office/powerpoint/2010/main" val="195936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Introduction Envelope – START HERE!</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You are Jamie Bond, an undercover agent.   </a:t>
            </a:r>
          </a:p>
          <a:p>
            <a:endParaRPr lang="en-AU" dirty="0">
              <a:solidFill>
                <a:schemeClr val="tx1"/>
              </a:solidFill>
            </a:endParaRPr>
          </a:p>
          <a:p>
            <a:r>
              <a:rPr lang="en-AU" i="1" dirty="0">
                <a:solidFill>
                  <a:schemeClr val="tx1"/>
                </a:solidFill>
              </a:rPr>
              <a:t>Your mission, Agent, should you choose to accept it, is to follow the instructions of your boss, M. You’ll be playing a game of tic tac toe (also known as naughts and crosses).</a:t>
            </a:r>
          </a:p>
          <a:p>
            <a:endParaRPr lang="en-AU" dirty="0">
              <a:solidFill>
                <a:schemeClr val="tx1"/>
              </a:solidFill>
            </a:endParaRPr>
          </a:p>
          <a:p>
            <a:r>
              <a:rPr lang="en-AU" i="1" dirty="0">
                <a:solidFill>
                  <a:schemeClr val="tx1"/>
                </a:solidFill>
              </a:rPr>
              <a:t>Remember, you must follow the instructions at all times and at all costs.</a:t>
            </a:r>
            <a:endParaRPr lang="en-AU" dirty="0">
              <a:solidFill>
                <a:schemeClr val="tx1"/>
              </a:solidFill>
            </a:endParaRPr>
          </a:p>
          <a:p>
            <a:r>
              <a:rPr lang="en-AU" i="1" dirty="0">
                <a:solidFill>
                  <a:schemeClr val="tx1"/>
                </a:solidFill>
              </a:rPr>
              <a:t>No deviations are allowed.</a:t>
            </a:r>
          </a:p>
          <a:p>
            <a:endParaRPr lang="en-AU" dirty="0">
              <a:solidFill>
                <a:schemeClr val="tx1"/>
              </a:solidFill>
            </a:endParaRPr>
          </a:p>
          <a:p>
            <a:r>
              <a:rPr lang="en-AU" i="1" dirty="0">
                <a:solidFill>
                  <a:schemeClr val="tx1"/>
                </a:solidFill>
              </a:rPr>
              <a:t>You’ve chosen to accept this mission.</a:t>
            </a:r>
          </a:p>
          <a:p>
            <a:endParaRPr lang="en-AU" dirty="0">
              <a:solidFill>
                <a:schemeClr val="tx1"/>
              </a:solidFill>
            </a:endParaRPr>
          </a:p>
          <a:p>
            <a:r>
              <a:rPr lang="en-AU" i="1" dirty="0">
                <a:solidFill>
                  <a:schemeClr val="tx1"/>
                </a:solidFill>
              </a:rPr>
              <a:t>Go to the envelope labelled “Your secret weapons – TOP SECRET”</a:t>
            </a:r>
            <a:endParaRPr lang="en-AU" dirty="0">
              <a:solidFill>
                <a:schemeClr val="tx1"/>
              </a:solidFill>
            </a:endParaRPr>
          </a:p>
        </p:txBody>
      </p:sp>
    </p:spTree>
    <p:extLst>
      <p:ext uri="{BB962C8B-B14F-4D97-AF65-F5344CB8AC3E}">
        <p14:creationId xmlns:p14="http://schemas.microsoft.com/office/powerpoint/2010/main" val="130980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Your Secret Weapons – TOP SECRET </a:t>
            </a:r>
          </a:p>
        </p:txBody>
      </p:sp>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i="1" dirty="0">
              <a:solidFill>
                <a:schemeClr val="tx1"/>
              </a:solidFill>
            </a:endParaRPr>
          </a:p>
          <a:p>
            <a:r>
              <a:rPr lang="en-AU" sz="1400" i="1" dirty="0">
                <a:solidFill>
                  <a:schemeClr val="tx1"/>
                </a:solidFill>
              </a:rPr>
              <a:t>All of our agents have two very special secret weapons.</a:t>
            </a:r>
            <a:endParaRPr lang="en-AU" sz="1400" dirty="0">
              <a:solidFill>
                <a:schemeClr val="tx1"/>
              </a:solidFill>
            </a:endParaRPr>
          </a:p>
          <a:p>
            <a:endParaRPr lang="en-AU" sz="1400" i="1" dirty="0">
              <a:solidFill>
                <a:schemeClr val="tx1"/>
              </a:solidFill>
            </a:endParaRPr>
          </a:p>
          <a:p>
            <a:r>
              <a:rPr lang="en-AU" sz="1400" i="1" dirty="0">
                <a:solidFill>
                  <a:schemeClr val="tx1"/>
                </a:solidFill>
              </a:rPr>
              <a:t>Special secret weapon #1:</a:t>
            </a:r>
            <a:r>
              <a:rPr lang="en-AU" sz="1400" b="1" i="1" dirty="0">
                <a:solidFill>
                  <a:schemeClr val="tx1"/>
                </a:solidFill>
              </a:rPr>
              <a:t> </a:t>
            </a:r>
            <a:r>
              <a:rPr lang="en-AU" sz="1400" b="1" i="1" u="sng" dirty="0">
                <a:solidFill>
                  <a:schemeClr val="tx1"/>
                </a:solidFill>
              </a:rPr>
              <a:t>Secret Vision Goggles</a:t>
            </a:r>
            <a:r>
              <a:rPr lang="en-AU" sz="1400" i="1" dirty="0">
                <a:solidFill>
                  <a:schemeClr val="tx1"/>
                </a:solidFill>
              </a:rPr>
              <a:t> (see enclosed). </a:t>
            </a:r>
          </a:p>
          <a:p>
            <a:r>
              <a:rPr lang="en-AU" sz="1400" i="1" dirty="0">
                <a:solidFill>
                  <a:schemeClr val="tx1"/>
                </a:solidFill>
              </a:rPr>
              <a:t>These help you see the tic tac toe board in a whole new way </a:t>
            </a:r>
          </a:p>
          <a:p>
            <a:r>
              <a:rPr lang="en-AU" sz="1400" i="1" dirty="0">
                <a:solidFill>
                  <a:schemeClr val="tx1"/>
                </a:solidFill>
              </a:rPr>
              <a:t>– using numbers. Make sure you use them the right way up!!</a:t>
            </a:r>
          </a:p>
          <a:p>
            <a:endParaRPr lang="en-AU" sz="1400" i="1" dirty="0">
              <a:solidFill>
                <a:schemeClr val="tx1"/>
              </a:solidFill>
            </a:endParaRPr>
          </a:p>
          <a:p>
            <a:endParaRPr lang="en-AU" sz="1400" i="1" dirty="0">
              <a:solidFill>
                <a:schemeClr val="tx1"/>
              </a:solidFill>
            </a:endParaRPr>
          </a:p>
          <a:p>
            <a:endParaRPr lang="en-AU" sz="1400" i="1" dirty="0">
              <a:solidFill>
                <a:schemeClr val="tx1"/>
              </a:solidFill>
            </a:endParaRPr>
          </a:p>
          <a:p>
            <a:r>
              <a:rPr lang="en-AU" sz="1400" i="1" dirty="0">
                <a:solidFill>
                  <a:schemeClr val="tx1"/>
                </a:solidFill>
              </a:rPr>
              <a:t>Special secret weapon #2: </a:t>
            </a:r>
            <a:r>
              <a:rPr lang="en-AU" sz="1400" b="1" i="1" u="sng" dirty="0">
                <a:solidFill>
                  <a:schemeClr val="tx1"/>
                </a:solidFill>
              </a:rPr>
              <a:t>The Encryption Key Template</a:t>
            </a:r>
            <a:r>
              <a:rPr lang="en-AU" sz="1400" b="1" i="1" dirty="0">
                <a:solidFill>
                  <a:schemeClr val="tx1"/>
                </a:solidFill>
              </a:rPr>
              <a:t> </a:t>
            </a:r>
            <a:r>
              <a:rPr lang="en-AU" sz="1400" i="1" dirty="0">
                <a:solidFill>
                  <a:schemeClr val="tx1"/>
                </a:solidFill>
              </a:rPr>
              <a:t>(see enclosed). </a:t>
            </a:r>
          </a:p>
          <a:p>
            <a:r>
              <a:rPr lang="en-AU" sz="1400" i="1" dirty="0">
                <a:solidFill>
                  <a:schemeClr val="tx1"/>
                </a:solidFill>
              </a:rPr>
              <a:t>This helps you create what is known as an </a:t>
            </a:r>
          </a:p>
          <a:p>
            <a:r>
              <a:rPr lang="en-AU" sz="1400" i="1" dirty="0">
                <a:solidFill>
                  <a:schemeClr val="tx1"/>
                </a:solidFill>
              </a:rPr>
              <a:t>encryption ID.</a:t>
            </a:r>
            <a:endParaRPr lang="en-AU" sz="1400" dirty="0">
              <a:solidFill>
                <a:schemeClr val="tx1"/>
              </a:solidFill>
            </a:endParaRPr>
          </a:p>
          <a:p>
            <a:endParaRPr lang="en-AU" sz="1400" i="1" dirty="0">
              <a:solidFill>
                <a:schemeClr val="tx1"/>
              </a:solidFill>
            </a:endParaRPr>
          </a:p>
          <a:p>
            <a:endParaRPr lang="en-AU" sz="1400" i="1" dirty="0">
              <a:solidFill>
                <a:schemeClr val="tx1"/>
              </a:solidFill>
            </a:endParaRPr>
          </a:p>
          <a:p>
            <a:r>
              <a:rPr lang="en-AU" sz="1400" i="1" dirty="0">
                <a:solidFill>
                  <a:schemeClr val="tx1"/>
                </a:solidFill>
              </a:rPr>
              <a:t>All Agents must document their progress in the Agents Report (enclosed).</a:t>
            </a:r>
            <a:endParaRPr lang="en-AU" sz="1400" dirty="0">
              <a:solidFill>
                <a:schemeClr val="tx1"/>
              </a:solidFill>
            </a:endParaRPr>
          </a:p>
          <a:p>
            <a:endParaRPr lang="en-AU" sz="1400" i="1" dirty="0">
              <a:solidFill>
                <a:schemeClr val="tx1"/>
              </a:solidFill>
            </a:endParaRPr>
          </a:p>
          <a:p>
            <a:pPr algn="ctr"/>
            <a:endParaRPr lang="en-AU" sz="1400" dirty="0">
              <a:solidFill>
                <a:schemeClr val="tx1"/>
              </a:solidFill>
            </a:endParaRPr>
          </a:p>
        </p:txBody>
      </p:sp>
      <p:pic>
        <p:nvPicPr>
          <p:cNvPr id="11" name="Picture 2" descr="Top Secret Information Inside - TeamBonding">
            <a:extLst>
              <a:ext uri="{FF2B5EF4-FFF2-40B4-BE49-F238E27FC236}">
                <a16:creationId xmlns:a16="http://schemas.microsoft.com/office/drawing/2014/main" id="{4FF65D0C-000B-4F1A-9777-057778864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4272">
            <a:off x="10262678" y="399722"/>
            <a:ext cx="1784579" cy="114847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A5748C7B-5C37-4CBD-B50B-7E7CAE9E2C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rot="14405398">
            <a:off x="10191194" y="2906484"/>
            <a:ext cx="1567648" cy="1351833"/>
          </a:xfrm>
          <a:prstGeom prst="rect">
            <a:avLst/>
          </a:prstGeom>
        </p:spPr>
      </p:pic>
      <p:pic>
        <p:nvPicPr>
          <p:cNvPr id="13" name="Content Placeholder 13">
            <a:extLst>
              <a:ext uri="{FF2B5EF4-FFF2-40B4-BE49-F238E27FC236}">
                <a16:creationId xmlns:a16="http://schemas.microsoft.com/office/drawing/2014/main" id="{F6716C19-0B27-40C6-AC82-AA6FEA12B520}"/>
              </a:ext>
            </a:extLst>
          </p:cNvPr>
          <p:cNvPicPr>
            <a:picLocks noChangeAspect="1"/>
          </p:cNvPicPr>
          <p:nvPr/>
        </p:nvPicPr>
        <p:blipFill rotWithShape="1">
          <a:blip r:embed="rId8">
            <a:extLst>
              <a:ext uri="{28A0092B-C50C-407E-A947-70E740481C1C}">
                <a14:useLocalDpi xmlns:a14="http://schemas.microsoft.com/office/drawing/2010/main" val="0"/>
              </a:ext>
            </a:extLst>
          </a:blip>
          <a:srcRect t="14751" b="36728"/>
          <a:stretch/>
        </p:blipFill>
        <p:spPr>
          <a:xfrm rot="1072826">
            <a:off x="10088793" y="1917131"/>
            <a:ext cx="2025935" cy="908283"/>
          </a:xfrm>
          <a:prstGeom prst="rect">
            <a:avLst/>
          </a:prstGeom>
        </p:spPr>
      </p:pic>
      <p:pic>
        <p:nvPicPr>
          <p:cNvPr id="4" name="Picture 3">
            <a:extLst>
              <a:ext uri="{FF2B5EF4-FFF2-40B4-BE49-F238E27FC236}">
                <a16:creationId xmlns:a16="http://schemas.microsoft.com/office/drawing/2014/main" id="{1EFFE35F-22D0-4950-AA5B-BE9056349C15}"/>
              </a:ext>
            </a:extLst>
          </p:cNvPr>
          <p:cNvPicPr>
            <a:picLocks noChangeAspect="1"/>
          </p:cNvPicPr>
          <p:nvPr/>
        </p:nvPicPr>
        <p:blipFill>
          <a:blip r:embed="rId9"/>
          <a:stretch>
            <a:fillRect/>
          </a:stretch>
        </p:blipFill>
        <p:spPr>
          <a:xfrm>
            <a:off x="6792686" y="1867233"/>
            <a:ext cx="2445632" cy="1389964"/>
          </a:xfrm>
          <a:prstGeom prst="rect">
            <a:avLst/>
          </a:prstGeom>
        </p:spPr>
      </p:pic>
      <p:pic>
        <p:nvPicPr>
          <p:cNvPr id="5" name="Picture 4">
            <a:extLst>
              <a:ext uri="{FF2B5EF4-FFF2-40B4-BE49-F238E27FC236}">
                <a16:creationId xmlns:a16="http://schemas.microsoft.com/office/drawing/2014/main" id="{7346A7E1-8063-4095-A3C1-ABCD225EB1CC}"/>
              </a:ext>
            </a:extLst>
          </p:cNvPr>
          <p:cNvPicPr>
            <a:picLocks noChangeAspect="1"/>
          </p:cNvPicPr>
          <p:nvPr/>
        </p:nvPicPr>
        <p:blipFill>
          <a:blip r:embed="rId10"/>
          <a:stretch>
            <a:fillRect/>
          </a:stretch>
        </p:blipFill>
        <p:spPr>
          <a:xfrm>
            <a:off x="6690132" y="3186216"/>
            <a:ext cx="2719489" cy="1517326"/>
          </a:xfrm>
          <a:prstGeom prst="rect">
            <a:avLst/>
          </a:prstGeom>
        </p:spPr>
      </p:pic>
      <p:pic>
        <p:nvPicPr>
          <p:cNvPr id="6" name="Picture 5">
            <a:extLst>
              <a:ext uri="{FF2B5EF4-FFF2-40B4-BE49-F238E27FC236}">
                <a16:creationId xmlns:a16="http://schemas.microsoft.com/office/drawing/2014/main" id="{1A261964-45D4-41E8-AF4C-7CB59145ABF6}"/>
              </a:ext>
            </a:extLst>
          </p:cNvPr>
          <p:cNvPicPr>
            <a:picLocks noChangeAspect="1"/>
          </p:cNvPicPr>
          <p:nvPr/>
        </p:nvPicPr>
        <p:blipFill>
          <a:blip r:embed="rId11"/>
          <a:stretch>
            <a:fillRect/>
          </a:stretch>
        </p:blipFill>
        <p:spPr>
          <a:xfrm>
            <a:off x="6792686" y="4696962"/>
            <a:ext cx="2351263" cy="1325563"/>
          </a:xfrm>
          <a:prstGeom prst="rect">
            <a:avLst/>
          </a:prstGeom>
        </p:spPr>
      </p:pic>
      <p:cxnSp>
        <p:nvCxnSpPr>
          <p:cNvPr id="19" name="Connector: Elbow 18">
            <a:extLst>
              <a:ext uri="{FF2B5EF4-FFF2-40B4-BE49-F238E27FC236}">
                <a16:creationId xmlns:a16="http://schemas.microsoft.com/office/drawing/2014/main" id="{6E8766B7-DA92-4EAB-BC5C-33613B1E1525}"/>
              </a:ext>
            </a:extLst>
          </p:cNvPr>
          <p:cNvCxnSpPr>
            <a:endCxn id="4" idx="1"/>
          </p:cNvCxnSpPr>
          <p:nvPr/>
        </p:nvCxnSpPr>
        <p:spPr>
          <a:xfrm flipV="1">
            <a:off x="3947886" y="2562215"/>
            <a:ext cx="2844800" cy="137442"/>
          </a:xfrm>
          <a:prstGeom prst="bentConnector3">
            <a:avLst>
              <a:gd name="adj1" fmla="val 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7673DC2C-A101-4276-B420-992E77F44F2C}"/>
              </a:ext>
            </a:extLst>
          </p:cNvPr>
          <p:cNvCxnSpPr/>
          <p:nvPr/>
        </p:nvCxnSpPr>
        <p:spPr>
          <a:xfrm flipV="1">
            <a:off x="3947886" y="3743756"/>
            <a:ext cx="2844800" cy="137442"/>
          </a:xfrm>
          <a:prstGeom prst="bentConnector3">
            <a:avLst>
              <a:gd name="adj1" fmla="val 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FAA30DE-AF5F-4814-AAB8-A41B75985F5D}"/>
              </a:ext>
            </a:extLst>
          </p:cNvPr>
          <p:cNvCxnSpPr>
            <a:cxnSpLocks/>
          </p:cNvCxnSpPr>
          <p:nvPr/>
        </p:nvCxnSpPr>
        <p:spPr>
          <a:xfrm flipV="1">
            <a:off x="4978400" y="4902284"/>
            <a:ext cx="1814286" cy="137442"/>
          </a:xfrm>
          <a:prstGeom prst="bentConnector3">
            <a:avLst>
              <a:gd name="adj1" fmla="val 12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43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Your Secret Weapons </a:t>
            </a:r>
            <a:br>
              <a:rPr lang="en-AU" sz="4000" dirty="0">
                <a:latin typeface="Segoe UI Black" panose="020B0A02040204020203" pitchFamily="34" charset="0"/>
                <a:ea typeface="Segoe UI Black" panose="020B0A02040204020203" pitchFamily="34" charset="0"/>
              </a:rPr>
            </a:br>
            <a:r>
              <a:rPr lang="en-AU" sz="4000" dirty="0">
                <a:latin typeface="Segoe UI Black" panose="020B0A02040204020203" pitchFamily="34" charset="0"/>
                <a:ea typeface="Segoe UI Black" panose="020B0A02040204020203" pitchFamily="34" charset="0"/>
              </a:rPr>
              <a:t>1) Secret Vision Goggles</a:t>
            </a:r>
          </a:p>
        </p:txBody>
      </p:sp>
      <p:sp>
        <p:nvSpPr>
          <p:cNvPr id="9" name="Rectangle: Rounded Corners 8">
            <a:extLst>
              <a:ext uri="{FF2B5EF4-FFF2-40B4-BE49-F238E27FC236}">
                <a16:creationId xmlns:a16="http://schemas.microsoft.com/office/drawing/2014/main" id="{AFFCDD09-1D49-4319-9D9C-1AFF83FB06A7}"/>
              </a:ext>
            </a:extLst>
          </p:cNvPr>
          <p:cNvSpPr/>
          <p:nvPr/>
        </p:nvSpPr>
        <p:spPr>
          <a:xfrm>
            <a:off x="838200" y="2122751"/>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14" name="Content Placeholder 13">
            <a:extLst>
              <a:ext uri="{FF2B5EF4-FFF2-40B4-BE49-F238E27FC236}">
                <a16:creationId xmlns:a16="http://schemas.microsoft.com/office/drawing/2014/main" id="{F3E7B5CA-1D6D-4D3D-A0BF-D51A4ACD647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751" b="36728"/>
          <a:stretch/>
        </p:blipFill>
        <p:spPr>
          <a:xfrm rot="1816902">
            <a:off x="7353613" y="852497"/>
            <a:ext cx="5251330" cy="1448239"/>
          </a:xfrm>
        </p:spPr>
      </p:pic>
      <p:cxnSp>
        <p:nvCxnSpPr>
          <p:cNvPr id="16" name="Straight Connector 15">
            <a:extLst>
              <a:ext uri="{FF2B5EF4-FFF2-40B4-BE49-F238E27FC236}">
                <a16:creationId xmlns:a16="http://schemas.microsoft.com/office/drawing/2014/main" id="{D00DFE7E-258A-4FB8-87CD-8A64B0EED896}"/>
              </a:ext>
            </a:extLst>
          </p:cNvPr>
          <p:cNvCxnSpPr>
            <a:cxnSpLocks/>
          </p:cNvCxnSpPr>
          <p:nvPr/>
        </p:nvCxnSpPr>
        <p:spPr>
          <a:xfrm>
            <a:off x="4274457" y="2487876"/>
            <a:ext cx="0" cy="35757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06C513-D372-4090-9C16-7A8F79C695B9}"/>
              </a:ext>
            </a:extLst>
          </p:cNvPr>
          <p:cNvCxnSpPr>
            <a:cxnSpLocks/>
          </p:cNvCxnSpPr>
          <p:nvPr/>
        </p:nvCxnSpPr>
        <p:spPr>
          <a:xfrm>
            <a:off x="6103257" y="2487876"/>
            <a:ext cx="0" cy="36773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273D17-2FD9-4BEE-BF7D-A0422219DF3F}"/>
              </a:ext>
            </a:extLst>
          </p:cNvPr>
          <p:cNvCxnSpPr>
            <a:cxnSpLocks/>
          </p:cNvCxnSpPr>
          <p:nvPr/>
        </p:nvCxnSpPr>
        <p:spPr>
          <a:xfrm flipH="1">
            <a:off x="2547257" y="3581663"/>
            <a:ext cx="525417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38E8E5-A5BB-412E-A5A5-353E804C8E31}"/>
              </a:ext>
            </a:extLst>
          </p:cNvPr>
          <p:cNvCxnSpPr>
            <a:cxnSpLocks/>
          </p:cNvCxnSpPr>
          <p:nvPr/>
        </p:nvCxnSpPr>
        <p:spPr>
          <a:xfrm flipH="1">
            <a:off x="2547257" y="4931492"/>
            <a:ext cx="525417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C569C92-EF9D-4B2C-A102-DA9AE4BAFA5B}"/>
              </a:ext>
            </a:extLst>
          </p:cNvPr>
          <p:cNvSpPr/>
          <p:nvPr/>
        </p:nvSpPr>
        <p:spPr>
          <a:xfrm>
            <a:off x="2794008" y="2580177"/>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0</a:t>
            </a:r>
          </a:p>
        </p:txBody>
      </p:sp>
      <p:sp>
        <p:nvSpPr>
          <p:cNvPr id="26" name="Rectangle 25">
            <a:extLst>
              <a:ext uri="{FF2B5EF4-FFF2-40B4-BE49-F238E27FC236}">
                <a16:creationId xmlns:a16="http://schemas.microsoft.com/office/drawing/2014/main" id="{2EB862CA-CD74-4C57-8CE6-BF45C6575921}"/>
              </a:ext>
            </a:extLst>
          </p:cNvPr>
          <p:cNvSpPr/>
          <p:nvPr/>
        </p:nvSpPr>
        <p:spPr>
          <a:xfrm>
            <a:off x="4593774" y="2580177"/>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1</a:t>
            </a:r>
          </a:p>
        </p:txBody>
      </p:sp>
      <p:sp>
        <p:nvSpPr>
          <p:cNvPr id="27" name="Rectangle 26">
            <a:extLst>
              <a:ext uri="{FF2B5EF4-FFF2-40B4-BE49-F238E27FC236}">
                <a16:creationId xmlns:a16="http://schemas.microsoft.com/office/drawing/2014/main" id="{AEFABD9C-6406-44BA-8747-D9E06D3A59B8}"/>
              </a:ext>
            </a:extLst>
          </p:cNvPr>
          <p:cNvSpPr/>
          <p:nvPr/>
        </p:nvSpPr>
        <p:spPr>
          <a:xfrm>
            <a:off x="6371775" y="2580177"/>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2</a:t>
            </a:r>
          </a:p>
        </p:txBody>
      </p:sp>
      <p:sp>
        <p:nvSpPr>
          <p:cNvPr id="28" name="Rectangle 27">
            <a:extLst>
              <a:ext uri="{FF2B5EF4-FFF2-40B4-BE49-F238E27FC236}">
                <a16:creationId xmlns:a16="http://schemas.microsoft.com/office/drawing/2014/main" id="{7BECA64F-9CA6-4AA9-ABF7-813CB9C606BB}"/>
              </a:ext>
            </a:extLst>
          </p:cNvPr>
          <p:cNvSpPr/>
          <p:nvPr/>
        </p:nvSpPr>
        <p:spPr>
          <a:xfrm>
            <a:off x="2794008" y="3920254"/>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3</a:t>
            </a:r>
          </a:p>
        </p:txBody>
      </p:sp>
      <p:sp>
        <p:nvSpPr>
          <p:cNvPr id="29" name="Rectangle 28">
            <a:extLst>
              <a:ext uri="{FF2B5EF4-FFF2-40B4-BE49-F238E27FC236}">
                <a16:creationId xmlns:a16="http://schemas.microsoft.com/office/drawing/2014/main" id="{669792F0-D2B4-4375-AD7D-EEE45BAA77CD}"/>
              </a:ext>
            </a:extLst>
          </p:cNvPr>
          <p:cNvSpPr/>
          <p:nvPr/>
        </p:nvSpPr>
        <p:spPr>
          <a:xfrm>
            <a:off x="4593774" y="3920254"/>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4</a:t>
            </a:r>
          </a:p>
        </p:txBody>
      </p:sp>
      <p:sp>
        <p:nvSpPr>
          <p:cNvPr id="30" name="Rectangle 29">
            <a:extLst>
              <a:ext uri="{FF2B5EF4-FFF2-40B4-BE49-F238E27FC236}">
                <a16:creationId xmlns:a16="http://schemas.microsoft.com/office/drawing/2014/main" id="{D7922C44-F191-4F09-9F79-21831D1F8FF7}"/>
              </a:ext>
            </a:extLst>
          </p:cNvPr>
          <p:cNvSpPr/>
          <p:nvPr/>
        </p:nvSpPr>
        <p:spPr>
          <a:xfrm>
            <a:off x="6371775" y="3920254"/>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5</a:t>
            </a:r>
          </a:p>
        </p:txBody>
      </p:sp>
      <p:sp>
        <p:nvSpPr>
          <p:cNvPr id="31" name="Rectangle 30">
            <a:extLst>
              <a:ext uri="{FF2B5EF4-FFF2-40B4-BE49-F238E27FC236}">
                <a16:creationId xmlns:a16="http://schemas.microsoft.com/office/drawing/2014/main" id="{893F6236-C899-4967-A8A9-BBC289CA486F}"/>
              </a:ext>
            </a:extLst>
          </p:cNvPr>
          <p:cNvSpPr/>
          <p:nvPr/>
        </p:nvSpPr>
        <p:spPr>
          <a:xfrm>
            <a:off x="2794008" y="5265321"/>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6</a:t>
            </a:r>
          </a:p>
        </p:txBody>
      </p:sp>
      <p:sp>
        <p:nvSpPr>
          <p:cNvPr id="32" name="Rectangle 31">
            <a:extLst>
              <a:ext uri="{FF2B5EF4-FFF2-40B4-BE49-F238E27FC236}">
                <a16:creationId xmlns:a16="http://schemas.microsoft.com/office/drawing/2014/main" id="{B8854030-7867-4D04-A8B5-212D93A543AC}"/>
              </a:ext>
            </a:extLst>
          </p:cNvPr>
          <p:cNvSpPr/>
          <p:nvPr/>
        </p:nvSpPr>
        <p:spPr>
          <a:xfrm>
            <a:off x="4593774" y="5265321"/>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7</a:t>
            </a:r>
          </a:p>
        </p:txBody>
      </p:sp>
      <p:sp>
        <p:nvSpPr>
          <p:cNvPr id="33" name="Rectangle 32">
            <a:extLst>
              <a:ext uri="{FF2B5EF4-FFF2-40B4-BE49-F238E27FC236}">
                <a16:creationId xmlns:a16="http://schemas.microsoft.com/office/drawing/2014/main" id="{7398F5C5-3039-490D-9CE5-804899635151}"/>
              </a:ext>
            </a:extLst>
          </p:cNvPr>
          <p:cNvSpPr/>
          <p:nvPr/>
        </p:nvSpPr>
        <p:spPr>
          <a:xfrm>
            <a:off x="6371775" y="5265321"/>
            <a:ext cx="1161136"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chemeClr val="tx1"/>
                </a:solidFill>
                <a:latin typeface="Segoe UI Black" panose="020B0A02040204020203" pitchFamily="34" charset="0"/>
                <a:ea typeface="Segoe UI Black" panose="020B0A02040204020203" pitchFamily="34" charset="0"/>
              </a:rPr>
              <a:t>8</a:t>
            </a:r>
          </a:p>
        </p:txBody>
      </p:sp>
      <p:sp>
        <p:nvSpPr>
          <p:cNvPr id="34" name="Rectangle 33">
            <a:extLst>
              <a:ext uri="{FF2B5EF4-FFF2-40B4-BE49-F238E27FC236}">
                <a16:creationId xmlns:a16="http://schemas.microsoft.com/office/drawing/2014/main" id="{694DF789-4E33-4E1F-91C7-84E476631CB0}"/>
              </a:ext>
            </a:extLst>
          </p:cNvPr>
          <p:cNvSpPr/>
          <p:nvPr/>
        </p:nvSpPr>
        <p:spPr>
          <a:xfrm>
            <a:off x="3555383" y="2066093"/>
            <a:ext cx="3237918" cy="18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This is the top</a:t>
            </a:r>
          </a:p>
        </p:txBody>
      </p:sp>
      <p:pic>
        <p:nvPicPr>
          <p:cNvPr id="1026" name="Picture 2" descr="Top Secret Information Inside - TeamBonding">
            <a:extLst>
              <a:ext uri="{FF2B5EF4-FFF2-40B4-BE49-F238E27FC236}">
                <a16:creationId xmlns:a16="http://schemas.microsoft.com/office/drawing/2014/main" id="{226563C8-E8B1-4C82-88E4-DC7FC4856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668" y="4931492"/>
            <a:ext cx="2612571" cy="168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8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Your Secret Weapons </a:t>
            </a:r>
            <a:br>
              <a:rPr lang="en-AU" sz="4000" dirty="0">
                <a:latin typeface="Segoe UI Black" panose="020B0A02040204020203" pitchFamily="34" charset="0"/>
                <a:ea typeface="Segoe UI Black" panose="020B0A02040204020203" pitchFamily="34" charset="0"/>
              </a:rPr>
            </a:br>
            <a:r>
              <a:rPr lang="en-AU" sz="4000" dirty="0">
                <a:latin typeface="Segoe UI Black" panose="020B0A02040204020203" pitchFamily="34" charset="0"/>
                <a:ea typeface="Segoe UI Black" panose="020B0A02040204020203" pitchFamily="34" charset="0"/>
              </a:rPr>
              <a:t>2) Encryption Key Template</a:t>
            </a:r>
          </a:p>
        </p:txBody>
      </p:sp>
      <p:sp>
        <p:nvSpPr>
          <p:cNvPr id="9" name="Rectangle: Rounded Corners 8">
            <a:extLst>
              <a:ext uri="{FF2B5EF4-FFF2-40B4-BE49-F238E27FC236}">
                <a16:creationId xmlns:a16="http://schemas.microsoft.com/office/drawing/2014/main" id="{AFFCDD09-1D49-4319-9D9C-1AFF83FB06A7}"/>
              </a:ext>
            </a:extLst>
          </p:cNvPr>
          <p:cNvSpPr/>
          <p:nvPr/>
        </p:nvSpPr>
        <p:spPr>
          <a:xfrm>
            <a:off x="838200" y="2122751"/>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1026" name="Picture 2" descr="Top Secret Information Inside - TeamBonding">
            <a:extLst>
              <a:ext uri="{FF2B5EF4-FFF2-40B4-BE49-F238E27FC236}">
                <a16:creationId xmlns:a16="http://schemas.microsoft.com/office/drawing/2014/main" id="{226563C8-E8B1-4C82-88E4-DC7FC4856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668" y="4931492"/>
            <a:ext cx="2612571" cy="1681332"/>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0CF4321A-15F8-4C04-A938-BAA5434B0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rot="15730386">
            <a:off x="9608610" y="383148"/>
            <a:ext cx="2595747" cy="2238395"/>
          </a:xfrm>
          <a:prstGeom prst="rect">
            <a:avLst/>
          </a:prstGeom>
        </p:spPr>
      </p:pic>
      <p:graphicFrame>
        <p:nvGraphicFramePr>
          <p:cNvPr id="13" name="Table 14">
            <a:extLst>
              <a:ext uri="{FF2B5EF4-FFF2-40B4-BE49-F238E27FC236}">
                <a16:creationId xmlns:a16="http://schemas.microsoft.com/office/drawing/2014/main" id="{8C7375F2-B185-442A-A84D-EC22C5E1E293}"/>
              </a:ext>
            </a:extLst>
          </p:cNvPr>
          <p:cNvGraphicFramePr>
            <a:graphicFrameLocks noGrp="1"/>
          </p:cNvGraphicFramePr>
          <p:nvPr/>
        </p:nvGraphicFramePr>
        <p:xfrm>
          <a:off x="1294398" y="2572959"/>
          <a:ext cx="7870371" cy="2918166"/>
        </p:xfrm>
        <a:graphic>
          <a:graphicData uri="http://schemas.openxmlformats.org/drawingml/2006/table">
            <a:tbl>
              <a:tblPr firstRow="1" bandRow="1">
                <a:tableStyleId>{5C22544A-7EE6-4342-B048-85BDC9FD1C3A}</a:tableStyleId>
              </a:tblPr>
              <a:tblGrid>
                <a:gridCol w="1528341">
                  <a:extLst>
                    <a:ext uri="{9D8B030D-6E8A-4147-A177-3AD203B41FA5}">
                      <a16:colId xmlns:a16="http://schemas.microsoft.com/office/drawing/2014/main" val="2550959215"/>
                    </a:ext>
                  </a:extLst>
                </a:gridCol>
                <a:gridCol w="704670">
                  <a:extLst>
                    <a:ext uri="{9D8B030D-6E8A-4147-A177-3AD203B41FA5}">
                      <a16:colId xmlns:a16="http://schemas.microsoft.com/office/drawing/2014/main" val="2965529573"/>
                    </a:ext>
                  </a:extLst>
                </a:gridCol>
                <a:gridCol w="704670">
                  <a:extLst>
                    <a:ext uri="{9D8B030D-6E8A-4147-A177-3AD203B41FA5}">
                      <a16:colId xmlns:a16="http://schemas.microsoft.com/office/drawing/2014/main" val="1633556490"/>
                    </a:ext>
                  </a:extLst>
                </a:gridCol>
                <a:gridCol w="704670">
                  <a:extLst>
                    <a:ext uri="{9D8B030D-6E8A-4147-A177-3AD203B41FA5}">
                      <a16:colId xmlns:a16="http://schemas.microsoft.com/office/drawing/2014/main" val="4061748495"/>
                    </a:ext>
                  </a:extLst>
                </a:gridCol>
                <a:gridCol w="704670">
                  <a:extLst>
                    <a:ext uri="{9D8B030D-6E8A-4147-A177-3AD203B41FA5}">
                      <a16:colId xmlns:a16="http://schemas.microsoft.com/office/drawing/2014/main" val="940153587"/>
                    </a:ext>
                  </a:extLst>
                </a:gridCol>
                <a:gridCol w="704670">
                  <a:extLst>
                    <a:ext uri="{9D8B030D-6E8A-4147-A177-3AD203B41FA5}">
                      <a16:colId xmlns:a16="http://schemas.microsoft.com/office/drawing/2014/main" val="2072923535"/>
                    </a:ext>
                  </a:extLst>
                </a:gridCol>
                <a:gridCol w="704670">
                  <a:extLst>
                    <a:ext uri="{9D8B030D-6E8A-4147-A177-3AD203B41FA5}">
                      <a16:colId xmlns:a16="http://schemas.microsoft.com/office/drawing/2014/main" val="984342717"/>
                    </a:ext>
                  </a:extLst>
                </a:gridCol>
                <a:gridCol w="704670">
                  <a:extLst>
                    <a:ext uri="{9D8B030D-6E8A-4147-A177-3AD203B41FA5}">
                      <a16:colId xmlns:a16="http://schemas.microsoft.com/office/drawing/2014/main" val="3920627979"/>
                    </a:ext>
                  </a:extLst>
                </a:gridCol>
                <a:gridCol w="704670">
                  <a:extLst>
                    <a:ext uri="{9D8B030D-6E8A-4147-A177-3AD203B41FA5}">
                      <a16:colId xmlns:a16="http://schemas.microsoft.com/office/drawing/2014/main" val="3761250738"/>
                    </a:ext>
                  </a:extLst>
                </a:gridCol>
                <a:gridCol w="704670">
                  <a:extLst>
                    <a:ext uri="{9D8B030D-6E8A-4147-A177-3AD203B41FA5}">
                      <a16:colId xmlns:a16="http://schemas.microsoft.com/office/drawing/2014/main" val="1342450143"/>
                    </a:ext>
                  </a:extLst>
                </a:gridCol>
              </a:tblGrid>
              <a:tr h="323987">
                <a:tc>
                  <a:txBody>
                    <a:bodyPr/>
                    <a:lstStyle/>
                    <a:p>
                      <a:endParaRPr lang="en-AU" dirty="0">
                        <a:solidFill>
                          <a:schemeClr val="tx1"/>
                        </a:solidFill>
                        <a:latin typeface="Segoe UI Black" panose="020B0A02040204020203" pitchFamily="34" charset="0"/>
                        <a:ea typeface="Segoe UI Black" panose="020B0A02040204020203"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8</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4823"/>
                  </a:ext>
                </a:extLst>
              </a:tr>
              <a:tr h="737523">
                <a:tc>
                  <a:txBody>
                    <a:bodyPr/>
                    <a:lstStyle/>
                    <a:p>
                      <a:pPr algn="ctr"/>
                      <a:r>
                        <a:rPr lang="en-AU" b="1" dirty="0">
                          <a:solidFill>
                            <a:schemeClr val="tx1"/>
                          </a:solidFill>
                          <a:latin typeface="Segoe UI Black" panose="020B0A02040204020203" pitchFamily="34" charset="0"/>
                          <a:ea typeface="Segoe UI Black" panose="020B0A02040204020203" pitchFamily="34" charset="0"/>
                        </a:rPr>
                        <a:t>X</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9017759"/>
                  </a:ext>
                </a:extLst>
              </a:tr>
              <a:tr h="743229">
                <a:tc>
                  <a:txBody>
                    <a:bodyPr/>
                    <a:lstStyle/>
                    <a:p>
                      <a:pPr algn="ctr"/>
                      <a:r>
                        <a:rPr lang="en-AU" b="1" dirty="0">
                          <a:solidFill>
                            <a:schemeClr val="tx1"/>
                          </a:solidFill>
                          <a:latin typeface="Segoe UI Black" panose="020B0A02040204020203" pitchFamily="34" charset="0"/>
                          <a:ea typeface="Segoe UI Black" panose="020B0A02040204020203" pitchFamily="34" charset="0"/>
                        </a:rPr>
                        <a:t>O</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9543932"/>
                  </a:ext>
                </a:extLst>
              </a:tr>
              <a:tr h="1071654">
                <a:tc>
                  <a:txBody>
                    <a:bodyPr/>
                    <a:lstStyle/>
                    <a:p>
                      <a:pPr algn="ctr"/>
                      <a:r>
                        <a:rPr lang="en-AU" b="1" dirty="0">
                          <a:solidFill>
                            <a:schemeClr val="tx1"/>
                          </a:solidFill>
                          <a:latin typeface="Segoe UI Black" panose="020B0A02040204020203" pitchFamily="34" charset="0"/>
                          <a:ea typeface="Segoe UI Black" panose="020B0A02040204020203" pitchFamily="34" charset="0"/>
                        </a:rPr>
                        <a:t>Encryption ID</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0470646"/>
                  </a:ext>
                </a:extLst>
              </a:tr>
            </a:tbl>
          </a:graphicData>
        </a:graphic>
      </p:graphicFrame>
      <p:sp>
        <p:nvSpPr>
          <p:cNvPr id="3" name="Rectangle: Rounded Corners 2">
            <a:extLst>
              <a:ext uri="{FF2B5EF4-FFF2-40B4-BE49-F238E27FC236}">
                <a16:creationId xmlns:a16="http://schemas.microsoft.com/office/drawing/2014/main" id="{AD9EEAA5-C3FD-43E9-A773-360E579F57CF}"/>
              </a:ext>
            </a:extLst>
          </p:cNvPr>
          <p:cNvSpPr/>
          <p:nvPr/>
        </p:nvSpPr>
        <p:spPr>
          <a:xfrm>
            <a:off x="1944914" y="5631543"/>
            <a:ext cx="6792686" cy="6386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rgbClr val="00B050"/>
                </a:solidFill>
                <a:latin typeface="Segoe UI Black" panose="020B0A02040204020203" pitchFamily="34" charset="0"/>
                <a:ea typeface="Segoe UI Black" panose="020B0A02040204020203" pitchFamily="34" charset="0"/>
              </a:rPr>
              <a:t>Encryption ID:</a:t>
            </a:r>
          </a:p>
        </p:txBody>
      </p:sp>
    </p:spTree>
    <p:extLst>
      <p:ext uri="{BB962C8B-B14F-4D97-AF65-F5344CB8AC3E}">
        <p14:creationId xmlns:p14="http://schemas.microsoft.com/office/powerpoint/2010/main" val="376624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Secret Weapons Test – TOP SECRET </a:t>
            </a:r>
          </a:p>
        </p:txBody>
      </p:sp>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i="1" dirty="0">
                <a:solidFill>
                  <a:schemeClr val="tx1"/>
                </a:solidFill>
              </a:rPr>
              <a:t>Before sending you into the field, “M” (your boss) must check that </a:t>
            </a:r>
          </a:p>
          <a:p>
            <a:r>
              <a:rPr lang="en-AU" sz="1400" i="1" dirty="0">
                <a:solidFill>
                  <a:schemeClr val="tx1"/>
                </a:solidFill>
              </a:rPr>
              <a:t>you know how to use these secret weapons!</a:t>
            </a:r>
            <a:endParaRPr lang="en-AU" sz="1400" dirty="0">
              <a:solidFill>
                <a:schemeClr val="tx1"/>
              </a:solidFill>
            </a:endParaRPr>
          </a:p>
          <a:p>
            <a:endParaRPr lang="en-AU" sz="1400" i="1" dirty="0">
              <a:solidFill>
                <a:schemeClr val="tx1"/>
              </a:solidFill>
            </a:endParaRPr>
          </a:p>
          <a:p>
            <a:endParaRPr lang="en-AU" sz="1400" i="1" dirty="0">
              <a:solidFill>
                <a:schemeClr val="tx1"/>
              </a:solidFill>
            </a:endParaRPr>
          </a:p>
          <a:p>
            <a:r>
              <a:rPr lang="en-AU" sz="1400" i="1" dirty="0">
                <a:solidFill>
                  <a:schemeClr val="tx1"/>
                </a:solidFill>
              </a:rPr>
              <a:t>See the document “Encryption Key Worked Example” enclosed for </a:t>
            </a:r>
          </a:p>
          <a:p>
            <a:r>
              <a:rPr lang="en-AU" sz="1400" i="1" dirty="0">
                <a:solidFill>
                  <a:schemeClr val="tx1"/>
                </a:solidFill>
              </a:rPr>
              <a:t>an example.</a:t>
            </a:r>
          </a:p>
          <a:p>
            <a:endParaRPr lang="en-AU" sz="1400" dirty="0">
              <a:solidFill>
                <a:schemeClr val="tx1"/>
              </a:solidFill>
            </a:endParaRPr>
          </a:p>
          <a:p>
            <a:endParaRPr lang="en-AU" sz="1400" dirty="0">
              <a:solidFill>
                <a:schemeClr val="tx1"/>
              </a:solidFill>
            </a:endParaRPr>
          </a:p>
          <a:p>
            <a:r>
              <a:rPr lang="en-AU" sz="1400" i="1" dirty="0">
                <a:solidFill>
                  <a:schemeClr val="tx1"/>
                </a:solidFill>
              </a:rPr>
              <a:t>To test your knowledge, take a look at “Encryption Key – test</a:t>
            </a:r>
          </a:p>
          <a:p>
            <a:r>
              <a:rPr lang="en-AU" sz="1400" i="1" dirty="0">
                <a:solidFill>
                  <a:schemeClr val="tx1"/>
                </a:solidFill>
              </a:rPr>
              <a:t> your knowledge” (enclosed).</a:t>
            </a:r>
            <a:endParaRPr lang="en-AU" sz="1400" dirty="0">
              <a:solidFill>
                <a:schemeClr val="tx1"/>
              </a:solidFill>
            </a:endParaRPr>
          </a:p>
          <a:p>
            <a:r>
              <a:rPr lang="en-AU" sz="1400" i="1" dirty="0">
                <a:solidFill>
                  <a:schemeClr val="tx1"/>
                </a:solidFill>
              </a:rPr>
              <a:t> </a:t>
            </a:r>
            <a:endParaRPr lang="en-AU" sz="1400" dirty="0">
              <a:solidFill>
                <a:schemeClr val="tx1"/>
              </a:solidFill>
            </a:endParaRPr>
          </a:p>
          <a:p>
            <a:r>
              <a:rPr lang="en-AU" sz="1400" i="1" dirty="0">
                <a:solidFill>
                  <a:schemeClr val="tx1"/>
                </a:solidFill>
              </a:rPr>
              <a:t>Record the test Encryption Key ID on your Agent Report.</a:t>
            </a:r>
            <a:endParaRPr lang="en-AU" sz="1400" dirty="0">
              <a:solidFill>
                <a:schemeClr val="tx1"/>
              </a:solidFill>
            </a:endParaRPr>
          </a:p>
          <a:p>
            <a:r>
              <a:rPr lang="en-AU" sz="1400" i="1" dirty="0">
                <a:solidFill>
                  <a:schemeClr val="tx1"/>
                </a:solidFill>
              </a:rPr>
              <a:t>If correct, move on to Envelope #1.</a:t>
            </a:r>
            <a:endParaRPr lang="en-AU" sz="1400" dirty="0">
              <a:solidFill>
                <a:schemeClr val="tx1"/>
              </a:solidFill>
            </a:endParaRPr>
          </a:p>
          <a:p>
            <a:pPr algn="ctr"/>
            <a:endParaRPr lang="en-AU" sz="1400" dirty="0">
              <a:solidFill>
                <a:schemeClr val="tx1"/>
              </a:solidFill>
            </a:endParaRPr>
          </a:p>
        </p:txBody>
      </p:sp>
      <p:pic>
        <p:nvPicPr>
          <p:cNvPr id="11" name="Picture 2" descr="Top Secret Information Inside - TeamBonding">
            <a:extLst>
              <a:ext uri="{FF2B5EF4-FFF2-40B4-BE49-F238E27FC236}">
                <a16:creationId xmlns:a16="http://schemas.microsoft.com/office/drawing/2014/main" id="{4FF65D0C-000B-4F1A-9777-057778864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4272">
            <a:off x="10262678" y="399722"/>
            <a:ext cx="1784579" cy="114847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A5748C7B-5C37-4CBD-B50B-7E7CAE9E2C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rot="14405398">
            <a:off x="9290061" y="3289166"/>
            <a:ext cx="2595747" cy="2238395"/>
          </a:xfrm>
          <a:prstGeom prst="rect">
            <a:avLst/>
          </a:prstGeom>
        </p:spPr>
      </p:pic>
      <p:pic>
        <p:nvPicPr>
          <p:cNvPr id="13" name="Content Placeholder 13">
            <a:extLst>
              <a:ext uri="{FF2B5EF4-FFF2-40B4-BE49-F238E27FC236}">
                <a16:creationId xmlns:a16="http://schemas.microsoft.com/office/drawing/2014/main" id="{F6716C19-0B27-40C6-AC82-AA6FEA12B520}"/>
              </a:ext>
            </a:extLst>
          </p:cNvPr>
          <p:cNvPicPr>
            <a:picLocks noChangeAspect="1"/>
          </p:cNvPicPr>
          <p:nvPr/>
        </p:nvPicPr>
        <p:blipFill rotWithShape="1">
          <a:blip r:embed="rId8">
            <a:extLst>
              <a:ext uri="{28A0092B-C50C-407E-A947-70E740481C1C}">
                <a14:useLocalDpi xmlns:a14="http://schemas.microsoft.com/office/drawing/2010/main" val="0"/>
              </a:ext>
            </a:extLst>
          </a:blip>
          <a:srcRect t="14751" b="36728"/>
          <a:stretch/>
        </p:blipFill>
        <p:spPr>
          <a:xfrm rot="1072826">
            <a:off x="8851896" y="1722549"/>
            <a:ext cx="3293444" cy="908283"/>
          </a:xfrm>
          <a:prstGeom prst="rect">
            <a:avLst/>
          </a:prstGeom>
        </p:spPr>
      </p:pic>
      <p:pic>
        <p:nvPicPr>
          <p:cNvPr id="3" name="Picture 2">
            <a:extLst>
              <a:ext uri="{FF2B5EF4-FFF2-40B4-BE49-F238E27FC236}">
                <a16:creationId xmlns:a16="http://schemas.microsoft.com/office/drawing/2014/main" id="{54C32F27-DED9-4D27-A338-9732DB4327F2}"/>
              </a:ext>
            </a:extLst>
          </p:cNvPr>
          <p:cNvPicPr>
            <a:picLocks noChangeAspect="1"/>
          </p:cNvPicPr>
          <p:nvPr/>
        </p:nvPicPr>
        <p:blipFill>
          <a:blip r:embed="rId9"/>
          <a:stretch>
            <a:fillRect/>
          </a:stretch>
        </p:blipFill>
        <p:spPr>
          <a:xfrm>
            <a:off x="6266604" y="2198089"/>
            <a:ext cx="2771775" cy="1564498"/>
          </a:xfrm>
          <a:prstGeom prst="rect">
            <a:avLst/>
          </a:prstGeom>
        </p:spPr>
      </p:pic>
      <p:pic>
        <p:nvPicPr>
          <p:cNvPr id="4" name="Picture 3">
            <a:extLst>
              <a:ext uri="{FF2B5EF4-FFF2-40B4-BE49-F238E27FC236}">
                <a16:creationId xmlns:a16="http://schemas.microsoft.com/office/drawing/2014/main" id="{326F1E67-70AC-49A8-8C8C-938C67680C4E}"/>
              </a:ext>
            </a:extLst>
          </p:cNvPr>
          <p:cNvPicPr>
            <a:picLocks noChangeAspect="1"/>
          </p:cNvPicPr>
          <p:nvPr/>
        </p:nvPicPr>
        <p:blipFill>
          <a:blip r:embed="rId10"/>
          <a:stretch>
            <a:fillRect/>
          </a:stretch>
        </p:blipFill>
        <p:spPr>
          <a:xfrm>
            <a:off x="6238787" y="3988256"/>
            <a:ext cx="2771776" cy="1566368"/>
          </a:xfrm>
          <a:prstGeom prst="rect">
            <a:avLst/>
          </a:prstGeom>
        </p:spPr>
      </p:pic>
      <p:cxnSp>
        <p:nvCxnSpPr>
          <p:cNvPr id="14" name="Connector: Elbow 13">
            <a:extLst>
              <a:ext uri="{FF2B5EF4-FFF2-40B4-BE49-F238E27FC236}">
                <a16:creationId xmlns:a16="http://schemas.microsoft.com/office/drawing/2014/main" id="{999B74ED-A403-49D1-B0EC-17D4B00D5213}"/>
              </a:ext>
            </a:extLst>
          </p:cNvPr>
          <p:cNvCxnSpPr>
            <a:cxnSpLocks/>
            <a:endCxn id="3" idx="1"/>
          </p:cNvCxnSpPr>
          <p:nvPr/>
        </p:nvCxnSpPr>
        <p:spPr>
          <a:xfrm flipV="1">
            <a:off x="3792229" y="2980338"/>
            <a:ext cx="2474375" cy="271598"/>
          </a:xfrm>
          <a:prstGeom prst="bentConnector3">
            <a:avLst>
              <a:gd name="adj1" fmla="val -2206"/>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D17EDBB-DDBA-4751-91FC-A1B4D9C27285}"/>
              </a:ext>
            </a:extLst>
          </p:cNvPr>
          <p:cNvCxnSpPr>
            <a:cxnSpLocks/>
          </p:cNvCxnSpPr>
          <p:nvPr/>
        </p:nvCxnSpPr>
        <p:spPr>
          <a:xfrm flipV="1">
            <a:off x="4209143" y="3988256"/>
            <a:ext cx="1886857" cy="45929"/>
          </a:xfrm>
          <a:prstGeom prst="bentConnector3">
            <a:avLst>
              <a:gd name="adj1" fmla="val -216"/>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57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Encryption Key Worked Example</a:t>
            </a:r>
          </a:p>
        </p:txBody>
      </p:sp>
      <p:sp>
        <p:nvSpPr>
          <p:cNvPr id="9" name="Rectangle: Rounded Corners 8">
            <a:extLst>
              <a:ext uri="{FF2B5EF4-FFF2-40B4-BE49-F238E27FC236}">
                <a16:creationId xmlns:a16="http://schemas.microsoft.com/office/drawing/2014/main" id="{AFFCDD09-1D49-4319-9D9C-1AFF83FB06A7}"/>
              </a:ext>
            </a:extLst>
          </p:cNvPr>
          <p:cNvSpPr/>
          <p:nvPr/>
        </p:nvSpPr>
        <p:spPr>
          <a:xfrm>
            <a:off x="838200" y="2122751"/>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1026" name="Picture 2" descr="Top Secret Information Inside - TeamBonding">
            <a:extLst>
              <a:ext uri="{FF2B5EF4-FFF2-40B4-BE49-F238E27FC236}">
                <a16:creationId xmlns:a16="http://schemas.microsoft.com/office/drawing/2014/main" id="{226563C8-E8B1-4C82-88E4-DC7FC4856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668" y="4931492"/>
            <a:ext cx="2612571" cy="1681332"/>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0CF4321A-15F8-4C04-A938-BAA5434B0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rot="15730386">
            <a:off x="10281020" y="221167"/>
            <a:ext cx="1702874" cy="1468442"/>
          </a:xfrm>
          <a:prstGeom prst="rect">
            <a:avLst/>
          </a:prstGeom>
        </p:spPr>
      </p:pic>
      <p:graphicFrame>
        <p:nvGraphicFramePr>
          <p:cNvPr id="13" name="Table 14">
            <a:extLst>
              <a:ext uri="{FF2B5EF4-FFF2-40B4-BE49-F238E27FC236}">
                <a16:creationId xmlns:a16="http://schemas.microsoft.com/office/drawing/2014/main" id="{8C7375F2-B185-442A-A84D-EC22C5E1E293}"/>
              </a:ext>
            </a:extLst>
          </p:cNvPr>
          <p:cNvGraphicFramePr>
            <a:graphicFrameLocks noGrp="1"/>
          </p:cNvGraphicFramePr>
          <p:nvPr>
            <p:extLst>
              <p:ext uri="{D42A27DB-BD31-4B8C-83A1-F6EECF244321}">
                <p14:modId xmlns:p14="http://schemas.microsoft.com/office/powerpoint/2010/main" val="2133977482"/>
              </p:ext>
            </p:extLst>
          </p:nvPr>
        </p:nvGraphicFramePr>
        <p:xfrm>
          <a:off x="1294398" y="2572959"/>
          <a:ext cx="7870371" cy="2918166"/>
        </p:xfrm>
        <a:graphic>
          <a:graphicData uri="http://schemas.openxmlformats.org/drawingml/2006/table">
            <a:tbl>
              <a:tblPr firstRow="1" bandRow="1">
                <a:tableStyleId>{5C22544A-7EE6-4342-B048-85BDC9FD1C3A}</a:tableStyleId>
              </a:tblPr>
              <a:tblGrid>
                <a:gridCol w="1528341">
                  <a:extLst>
                    <a:ext uri="{9D8B030D-6E8A-4147-A177-3AD203B41FA5}">
                      <a16:colId xmlns:a16="http://schemas.microsoft.com/office/drawing/2014/main" val="2550959215"/>
                    </a:ext>
                  </a:extLst>
                </a:gridCol>
                <a:gridCol w="704670">
                  <a:extLst>
                    <a:ext uri="{9D8B030D-6E8A-4147-A177-3AD203B41FA5}">
                      <a16:colId xmlns:a16="http://schemas.microsoft.com/office/drawing/2014/main" val="2965529573"/>
                    </a:ext>
                  </a:extLst>
                </a:gridCol>
                <a:gridCol w="704670">
                  <a:extLst>
                    <a:ext uri="{9D8B030D-6E8A-4147-A177-3AD203B41FA5}">
                      <a16:colId xmlns:a16="http://schemas.microsoft.com/office/drawing/2014/main" val="1633556490"/>
                    </a:ext>
                  </a:extLst>
                </a:gridCol>
                <a:gridCol w="704670">
                  <a:extLst>
                    <a:ext uri="{9D8B030D-6E8A-4147-A177-3AD203B41FA5}">
                      <a16:colId xmlns:a16="http://schemas.microsoft.com/office/drawing/2014/main" val="4061748495"/>
                    </a:ext>
                  </a:extLst>
                </a:gridCol>
                <a:gridCol w="704670">
                  <a:extLst>
                    <a:ext uri="{9D8B030D-6E8A-4147-A177-3AD203B41FA5}">
                      <a16:colId xmlns:a16="http://schemas.microsoft.com/office/drawing/2014/main" val="940153587"/>
                    </a:ext>
                  </a:extLst>
                </a:gridCol>
                <a:gridCol w="704670">
                  <a:extLst>
                    <a:ext uri="{9D8B030D-6E8A-4147-A177-3AD203B41FA5}">
                      <a16:colId xmlns:a16="http://schemas.microsoft.com/office/drawing/2014/main" val="2072923535"/>
                    </a:ext>
                  </a:extLst>
                </a:gridCol>
                <a:gridCol w="704670">
                  <a:extLst>
                    <a:ext uri="{9D8B030D-6E8A-4147-A177-3AD203B41FA5}">
                      <a16:colId xmlns:a16="http://schemas.microsoft.com/office/drawing/2014/main" val="984342717"/>
                    </a:ext>
                  </a:extLst>
                </a:gridCol>
                <a:gridCol w="704670">
                  <a:extLst>
                    <a:ext uri="{9D8B030D-6E8A-4147-A177-3AD203B41FA5}">
                      <a16:colId xmlns:a16="http://schemas.microsoft.com/office/drawing/2014/main" val="3920627979"/>
                    </a:ext>
                  </a:extLst>
                </a:gridCol>
                <a:gridCol w="704670">
                  <a:extLst>
                    <a:ext uri="{9D8B030D-6E8A-4147-A177-3AD203B41FA5}">
                      <a16:colId xmlns:a16="http://schemas.microsoft.com/office/drawing/2014/main" val="3761250738"/>
                    </a:ext>
                  </a:extLst>
                </a:gridCol>
                <a:gridCol w="704670">
                  <a:extLst>
                    <a:ext uri="{9D8B030D-6E8A-4147-A177-3AD203B41FA5}">
                      <a16:colId xmlns:a16="http://schemas.microsoft.com/office/drawing/2014/main" val="1342450143"/>
                    </a:ext>
                  </a:extLst>
                </a:gridCol>
              </a:tblGrid>
              <a:tr h="323987">
                <a:tc>
                  <a:txBody>
                    <a:bodyPr/>
                    <a:lstStyle/>
                    <a:p>
                      <a:endParaRPr lang="en-AU" dirty="0">
                        <a:solidFill>
                          <a:schemeClr val="tx1"/>
                        </a:solidFill>
                        <a:latin typeface="Segoe UI Black" panose="020B0A02040204020203" pitchFamily="34" charset="0"/>
                        <a:ea typeface="Segoe UI Black" panose="020B0A02040204020203"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8</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4823"/>
                  </a:ext>
                </a:extLst>
              </a:tr>
              <a:tr h="737523">
                <a:tc>
                  <a:txBody>
                    <a:bodyPr/>
                    <a:lstStyle/>
                    <a:p>
                      <a:pPr algn="ctr"/>
                      <a:r>
                        <a:rPr lang="en-AU" b="1" dirty="0">
                          <a:solidFill>
                            <a:schemeClr val="tx1"/>
                          </a:solidFill>
                          <a:latin typeface="Segoe UI Black" panose="020B0A02040204020203" pitchFamily="34" charset="0"/>
                          <a:ea typeface="Segoe UI Black" panose="020B0A02040204020203" pitchFamily="34" charset="0"/>
                        </a:rPr>
                        <a:t>X</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9017759"/>
                  </a:ext>
                </a:extLst>
              </a:tr>
              <a:tr h="743229">
                <a:tc>
                  <a:txBody>
                    <a:bodyPr/>
                    <a:lstStyle/>
                    <a:p>
                      <a:pPr algn="ctr"/>
                      <a:r>
                        <a:rPr lang="en-AU" b="1" dirty="0">
                          <a:solidFill>
                            <a:schemeClr val="tx1"/>
                          </a:solidFill>
                          <a:latin typeface="Segoe UI Black" panose="020B0A02040204020203" pitchFamily="34" charset="0"/>
                          <a:ea typeface="Segoe UI Black" panose="020B0A02040204020203" pitchFamily="34" charset="0"/>
                        </a:rPr>
                        <a:t>O</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9543932"/>
                  </a:ext>
                </a:extLst>
              </a:tr>
              <a:tr h="1071654">
                <a:tc>
                  <a:txBody>
                    <a:bodyPr/>
                    <a:lstStyle/>
                    <a:p>
                      <a:pPr algn="ctr"/>
                      <a:r>
                        <a:rPr lang="en-AU" b="1" dirty="0">
                          <a:solidFill>
                            <a:schemeClr val="tx1"/>
                          </a:solidFill>
                          <a:latin typeface="Segoe UI Black" panose="020B0A02040204020203" pitchFamily="34" charset="0"/>
                          <a:ea typeface="Segoe UI Black" panose="020B0A02040204020203" pitchFamily="34" charset="0"/>
                        </a:rPr>
                        <a:t>Encryption ID</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0470646"/>
                  </a:ext>
                </a:extLst>
              </a:tr>
            </a:tbl>
          </a:graphicData>
        </a:graphic>
      </p:graphicFrame>
      <p:sp>
        <p:nvSpPr>
          <p:cNvPr id="3" name="Rectangle: Rounded Corners 2">
            <a:extLst>
              <a:ext uri="{FF2B5EF4-FFF2-40B4-BE49-F238E27FC236}">
                <a16:creationId xmlns:a16="http://schemas.microsoft.com/office/drawing/2014/main" id="{AD9EEAA5-C3FD-43E9-A773-360E579F57CF}"/>
              </a:ext>
            </a:extLst>
          </p:cNvPr>
          <p:cNvSpPr/>
          <p:nvPr/>
        </p:nvSpPr>
        <p:spPr>
          <a:xfrm>
            <a:off x="1944914" y="5631543"/>
            <a:ext cx="6792686" cy="6386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rgbClr val="00B050"/>
                </a:solidFill>
                <a:latin typeface="Segoe UI Black" panose="020B0A02040204020203" pitchFamily="34" charset="0"/>
                <a:ea typeface="Segoe UI Black" panose="020B0A02040204020203" pitchFamily="34" charset="0"/>
              </a:rPr>
              <a:t>Encryption ID:    O X..X.XO.</a:t>
            </a:r>
          </a:p>
        </p:txBody>
      </p:sp>
      <p:cxnSp>
        <p:nvCxnSpPr>
          <p:cNvPr id="25" name="Straight Connector 24">
            <a:extLst>
              <a:ext uri="{FF2B5EF4-FFF2-40B4-BE49-F238E27FC236}">
                <a16:creationId xmlns:a16="http://schemas.microsoft.com/office/drawing/2014/main" id="{55AE5435-B5BA-4ADD-8379-1B510E80201F}"/>
              </a:ext>
            </a:extLst>
          </p:cNvPr>
          <p:cNvCxnSpPr>
            <a:cxnSpLocks/>
          </p:cNvCxnSpPr>
          <p:nvPr/>
        </p:nvCxnSpPr>
        <p:spPr>
          <a:xfrm>
            <a:off x="10289126" y="3429000"/>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2D98ED-6ED4-48A8-8142-C89845B40D3A}"/>
              </a:ext>
            </a:extLst>
          </p:cNvPr>
          <p:cNvCxnSpPr/>
          <p:nvPr/>
        </p:nvCxnSpPr>
        <p:spPr>
          <a:xfrm>
            <a:off x="10726804" y="2952126"/>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E6C6EB-8B99-4DE3-8E49-2259596F3DAB}"/>
              </a:ext>
            </a:extLst>
          </p:cNvPr>
          <p:cNvCxnSpPr/>
          <p:nvPr/>
        </p:nvCxnSpPr>
        <p:spPr>
          <a:xfrm>
            <a:off x="11176000" y="2952126"/>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734B53-5D76-4807-8A29-36ED30588A99}"/>
              </a:ext>
            </a:extLst>
          </p:cNvPr>
          <p:cNvCxnSpPr>
            <a:cxnSpLocks/>
          </p:cNvCxnSpPr>
          <p:nvPr/>
        </p:nvCxnSpPr>
        <p:spPr>
          <a:xfrm flipH="1">
            <a:off x="10289126" y="3889829"/>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2DD0502-8736-4299-8451-768514E96720}"/>
              </a:ext>
            </a:extLst>
          </p:cNvPr>
          <p:cNvSpPr/>
          <p:nvPr/>
        </p:nvSpPr>
        <p:spPr>
          <a:xfrm>
            <a:off x="10369329" y="3008934"/>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O</a:t>
            </a:r>
          </a:p>
        </p:txBody>
      </p:sp>
      <p:sp>
        <p:nvSpPr>
          <p:cNvPr id="35" name="Rectangle 34">
            <a:extLst>
              <a:ext uri="{FF2B5EF4-FFF2-40B4-BE49-F238E27FC236}">
                <a16:creationId xmlns:a16="http://schemas.microsoft.com/office/drawing/2014/main" id="{4822452D-8ADA-45CE-BBF6-F732975185FF}"/>
              </a:ext>
            </a:extLst>
          </p:cNvPr>
          <p:cNvSpPr/>
          <p:nvPr/>
        </p:nvSpPr>
        <p:spPr>
          <a:xfrm>
            <a:off x="10811642" y="4011219"/>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O</a:t>
            </a:r>
          </a:p>
        </p:txBody>
      </p:sp>
      <p:sp>
        <p:nvSpPr>
          <p:cNvPr id="36" name="Rectangle 35">
            <a:extLst>
              <a:ext uri="{FF2B5EF4-FFF2-40B4-BE49-F238E27FC236}">
                <a16:creationId xmlns:a16="http://schemas.microsoft.com/office/drawing/2014/main" id="{73BFAA74-4F8A-4D1B-98A1-6D8C9A08E89C}"/>
              </a:ext>
            </a:extLst>
          </p:cNvPr>
          <p:cNvSpPr/>
          <p:nvPr/>
        </p:nvSpPr>
        <p:spPr>
          <a:xfrm>
            <a:off x="10369329" y="4011219"/>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X</a:t>
            </a:r>
          </a:p>
        </p:txBody>
      </p:sp>
      <p:sp>
        <p:nvSpPr>
          <p:cNvPr id="37" name="Rectangle 36">
            <a:extLst>
              <a:ext uri="{FF2B5EF4-FFF2-40B4-BE49-F238E27FC236}">
                <a16:creationId xmlns:a16="http://schemas.microsoft.com/office/drawing/2014/main" id="{47B33B9F-2510-41D6-A59B-D09AE6FBE1A3}"/>
              </a:ext>
            </a:extLst>
          </p:cNvPr>
          <p:cNvSpPr/>
          <p:nvPr/>
        </p:nvSpPr>
        <p:spPr>
          <a:xfrm>
            <a:off x="10811642" y="3008934"/>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X</a:t>
            </a:r>
          </a:p>
        </p:txBody>
      </p:sp>
      <p:sp>
        <p:nvSpPr>
          <p:cNvPr id="38" name="Rectangle 37">
            <a:extLst>
              <a:ext uri="{FF2B5EF4-FFF2-40B4-BE49-F238E27FC236}">
                <a16:creationId xmlns:a16="http://schemas.microsoft.com/office/drawing/2014/main" id="{92CE9BB6-C2B4-4D1C-A17D-4F51D393D66F}"/>
              </a:ext>
            </a:extLst>
          </p:cNvPr>
          <p:cNvSpPr/>
          <p:nvPr/>
        </p:nvSpPr>
        <p:spPr>
          <a:xfrm>
            <a:off x="10811642" y="3501869"/>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X</a:t>
            </a:r>
          </a:p>
        </p:txBody>
      </p:sp>
      <p:sp>
        <p:nvSpPr>
          <p:cNvPr id="41" name="Rectangle 40">
            <a:extLst>
              <a:ext uri="{FF2B5EF4-FFF2-40B4-BE49-F238E27FC236}">
                <a16:creationId xmlns:a16="http://schemas.microsoft.com/office/drawing/2014/main" id="{EA0D5615-B0FD-46AB-8B9D-F3A292EC316B}"/>
              </a:ext>
            </a:extLst>
          </p:cNvPr>
          <p:cNvSpPr/>
          <p:nvPr/>
        </p:nvSpPr>
        <p:spPr>
          <a:xfrm>
            <a:off x="10275360" y="2280146"/>
            <a:ext cx="1558908" cy="165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solidFill>
                  <a:schemeClr val="tx1"/>
                </a:solidFill>
                <a:latin typeface="Segoe UI Black" panose="020B0A02040204020203" pitchFamily="34" charset="0"/>
                <a:ea typeface="Segoe UI Black" panose="020B0A02040204020203" pitchFamily="34" charset="0"/>
              </a:rPr>
              <a:t>Encrypt this Board</a:t>
            </a:r>
          </a:p>
        </p:txBody>
      </p:sp>
      <p:cxnSp>
        <p:nvCxnSpPr>
          <p:cNvPr id="42" name="Straight Arrow Connector 41">
            <a:extLst>
              <a:ext uri="{FF2B5EF4-FFF2-40B4-BE49-F238E27FC236}">
                <a16:creationId xmlns:a16="http://schemas.microsoft.com/office/drawing/2014/main" id="{C43439EC-D26A-4AB1-8A45-6F70FF40F8E9}"/>
              </a:ext>
            </a:extLst>
          </p:cNvPr>
          <p:cNvCxnSpPr/>
          <p:nvPr/>
        </p:nvCxnSpPr>
        <p:spPr>
          <a:xfrm>
            <a:off x="10621953" y="2668025"/>
            <a:ext cx="0" cy="237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6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3CDA-6D3A-4022-B8B0-1F2B90BE8DA5}"/>
              </a:ext>
            </a:extLst>
          </p:cNvPr>
          <p:cNvSpPr>
            <a:spLocks noGrp="1"/>
          </p:cNvSpPr>
          <p:nvPr>
            <p:ph type="title"/>
          </p:nvPr>
        </p:nvSpPr>
        <p:spPr/>
        <p:txBody>
          <a:bodyPr>
            <a:normAutofit/>
          </a:bodyPr>
          <a:lstStyle/>
          <a:p>
            <a:r>
              <a:rPr lang="en-AU" dirty="0">
                <a:latin typeface="Segoe UI Black" panose="020B0A02040204020203" pitchFamily="34" charset="0"/>
                <a:ea typeface="Segoe UI Black" panose="020B0A02040204020203" pitchFamily="34" charset="0"/>
                <a:cs typeface="Calibri" panose="020F0502020204030204" pitchFamily="34" charset="0"/>
              </a:rPr>
              <a:t>Table of Contents</a:t>
            </a:r>
          </a:p>
        </p:txBody>
      </p:sp>
      <p:graphicFrame>
        <p:nvGraphicFramePr>
          <p:cNvPr id="6" name="Table 14">
            <a:extLst>
              <a:ext uri="{FF2B5EF4-FFF2-40B4-BE49-F238E27FC236}">
                <a16:creationId xmlns:a16="http://schemas.microsoft.com/office/drawing/2014/main" id="{4481BC56-58BC-43EC-B23D-13B6F5DAC8CD}"/>
              </a:ext>
            </a:extLst>
          </p:cNvPr>
          <p:cNvGraphicFramePr>
            <a:graphicFrameLocks noGrp="1"/>
          </p:cNvGraphicFramePr>
          <p:nvPr>
            <p:extLst>
              <p:ext uri="{D42A27DB-BD31-4B8C-83A1-F6EECF244321}">
                <p14:modId xmlns:p14="http://schemas.microsoft.com/office/powerpoint/2010/main" val="3232724170"/>
              </p:ext>
            </p:extLst>
          </p:nvPr>
        </p:nvGraphicFramePr>
        <p:xfrm>
          <a:off x="1294398" y="2572959"/>
          <a:ext cx="8647888" cy="2942470"/>
        </p:xfrm>
        <a:graphic>
          <a:graphicData uri="http://schemas.openxmlformats.org/drawingml/2006/table">
            <a:tbl>
              <a:tblPr firstRow="1" bandRow="1">
                <a:tableStyleId>{5C22544A-7EE6-4342-B048-85BDC9FD1C3A}</a:tableStyleId>
              </a:tblPr>
              <a:tblGrid>
                <a:gridCol w="5918879">
                  <a:extLst>
                    <a:ext uri="{9D8B030D-6E8A-4147-A177-3AD203B41FA5}">
                      <a16:colId xmlns:a16="http://schemas.microsoft.com/office/drawing/2014/main" val="2550959215"/>
                    </a:ext>
                  </a:extLst>
                </a:gridCol>
                <a:gridCol w="2729009">
                  <a:extLst>
                    <a:ext uri="{9D8B030D-6E8A-4147-A177-3AD203B41FA5}">
                      <a16:colId xmlns:a16="http://schemas.microsoft.com/office/drawing/2014/main" val="2965529573"/>
                    </a:ext>
                  </a:extLst>
                </a:gridCol>
              </a:tblGrid>
              <a:tr h="1465565">
                <a:tc>
                  <a:txBody>
                    <a:bodyPr/>
                    <a:lstStyle/>
                    <a:p>
                      <a:pPr algn="l"/>
                      <a:r>
                        <a:rPr lang="en-AU" sz="2000" b="0" dirty="0">
                          <a:solidFill>
                            <a:schemeClr val="tx1"/>
                          </a:solidFill>
                          <a:latin typeface="Segoe UI Black" panose="020B0A02040204020203" pitchFamily="34" charset="0"/>
                          <a:ea typeface="Segoe UI Black" panose="020B0A02040204020203" pitchFamily="34" charset="0"/>
                        </a:rPr>
                        <a:t>Section 1: Overview for teachers of “Agent Tic-Tac-Toe” interactive game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AU" sz="2000" b="0" kern="1200" dirty="0">
                          <a:solidFill>
                            <a:schemeClr val="tx1"/>
                          </a:solidFill>
                          <a:latin typeface="Segoe UI Black" panose="020B0A02040204020203" pitchFamily="34" charset="0"/>
                          <a:ea typeface="Segoe UI Black" panose="020B0A02040204020203" pitchFamily="34" charset="0"/>
                          <a:cs typeface="+mn-cs"/>
                        </a:rPr>
                        <a:t>Slides 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49017759"/>
                  </a:ext>
                </a:extLst>
              </a:tr>
              <a:tr h="1476905">
                <a:tc>
                  <a:txBody>
                    <a:bodyPr/>
                    <a:lstStyle/>
                    <a:p>
                      <a:pPr algn="l"/>
                      <a:r>
                        <a:rPr lang="en-AU" sz="2000" b="0" dirty="0">
                          <a:solidFill>
                            <a:schemeClr val="tx1"/>
                          </a:solidFill>
                          <a:latin typeface="Segoe UI Black" panose="020B0A02040204020203" pitchFamily="34" charset="0"/>
                          <a:ea typeface="Segoe UI Black" panose="020B0A02040204020203" pitchFamily="34" charset="0"/>
                        </a:rPr>
                        <a:t>Section 2: Classroom Handouts for “Agent Tic-Tac-Toe” (teacher notes are included in notes section of the slides)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AU" sz="2000" b="0" kern="1200" dirty="0">
                          <a:solidFill>
                            <a:schemeClr val="tx1"/>
                          </a:solidFill>
                          <a:latin typeface="Segoe UI Black" panose="020B0A02040204020203" pitchFamily="34" charset="0"/>
                          <a:ea typeface="Segoe UI Black" panose="020B0A02040204020203" pitchFamily="34" charset="0"/>
                          <a:cs typeface="+mn-cs"/>
                        </a:rPr>
                        <a:t>Slides 13-32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079543932"/>
                  </a:ext>
                </a:extLst>
              </a:tr>
            </a:tbl>
          </a:graphicData>
        </a:graphic>
      </p:graphicFrame>
    </p:spTree>
    <p:extLst>
      <p:ext uri="{BB962C8B-B14F-4D97-AF65-F5344CB8AC3E}">
        <p14:creationId xmlns:p14="http://schemas.microsoft.com/office/powerpoint/2010/main" val="109233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Encryption Key – Test your knowledge</a:t>
            </a:r>
          </a:p>
        </p:txBody>
      </p:sp>
      <p:sp>
        <p:nvSpPr>
          <p:cNvPr id="9" name="Rectangle: Rounded Corners 8">
            <a:extLst>
              <a:ext uri="{FF2B5EF4-FFF2-40B4-BE49-F238E27FC236}">
                <a16:creationId xmlns:a16="http://schemas.microsoft.com/office/drawing/2014/main" id="{AFFCDD09-1D49-4319-9D9C-1AFF83FB06A7}"/>
              </a:ext>
            </a:extLst>
          </p:cNvPr>
          <p:cNvSpPr/>
          <p:nvPr/>
        </p:nvSpPr>
        <p:spPr>
          <a:xfrm>
            <a:off x="838200" y="2122751"/>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1026" name="Picture 2" descr="Top Secret Information Inside - TeamBonding">
            <a:extLst>
              <a:ext uri="{FF2B5EF4-FFF2-40B4-BE49-F238E27FC236}">
                <a16:creationId xmlns:a16="http://schemas.microsoft.com/office/drawing/2014/main" id="{226563C8-E8B1-4C82-88E4-DC7FC4856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668" y="4931492"/>
            <a:ext cx="2612571" cy="1681332"/>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0CF4321A-15F8-4C04-A938-BAA5434B0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rot="15730386">
            <a:off x="10281020" y="221167"/>
            <a:ext cx="1702874" cy="1468442"/>
          </a:xfrm>
          <a:prstGeom prst="rect">
            <a:avLst/>
          </a:prstGeom>
        </p:spPr>
      </p:pic>
      <p:sp>
        <p:nvSpPr>
          <p:cNvPr id="3" name="Rectangle: Rounded Corners 2">
            <a:extLst>
              <a:ext uri="{FF2B5EF4-FFF2-40B4-BE49-F238E27FC236}">
                <a16:creationId xmlns:a16="http://schemas.microsoft.com/office/drawing/2014/main" id="{AD9EEAA5-C3FD-43E9-A773-360E579F57CF}"/>
              </a:ext>
            </a:extLst>
          </p:cNvPr>
          <p:cNvSpPr/>
          <p:nvPr/>
        </p:nvSpPr>
        <p:spPr>
          <a:xfrm>
            <a:off x="4923971" y="3757562"/>
            <a:ext cx="4391691" cy="6386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rgbClr val="00B050"/>
                </a:solidFill>
                <a:latin typeface="Segoe UI Black" panose="020B0A02040204020203" pitchFamily="34" charset="0"/>
                <a:ea typeface="Segoe UI Black" panose="020B0A02040204020203" pitchFamily="34" charset="0"/>
              </a:rPr>
              <a:t>Encryption ID:</a:t>
            </a:r>
          </a:p>
        </p:txBody>
      </p:sp>
      <p:cxnSp>
        <p:nvCxnSpPr>
          <p:cNvPr id="25" name="Straight Connector 24">
            <a:extLst>
              <a:ext uri="{FF2B5EF4-FFF2-40B4-BE49-F238E27FC236}">
                <a16:creationId xmlns:a16="http://schemas.microsoft.com/office/drawing/2014/main" id="{55AE5435-B5BA-4ADD-8379-1B510E80201F}"/>
              </a:ext>
            </a:extLst>
          </p:cNvPr>
          <p:cNvCxnSpPr>
            <a:cxnSpLocks/>
          </p:cNvCxnSpPr>
          <p:nvPr/>
        </p:nvCxnSpPr>
        <p:spPr>
          <a:xfrm>
            <a:off x="2020366" y="3935361"/>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2D98ED-6ED4-48A8-8142-C89845B40D3A}"/>
              </a:ext>
            </a:extLst>
          </p:cNvPr>
          <p:cNvCxnSpPr/>
          <p:nvPr/>
        </p:nvCxnSpPr>
        <p:spPr>
          <a:xfrm>
            <a:off x="2458044" y="3458487"/>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E6C6EB-8B99-4DE3-8E49-2259596F3DAB}"/>
              </a:ext>
            </a:extLst>
          </p:cNvPr>
          <p:cNvCxnSpPr/>
          <p:nvPr/>
        </p:nvCxnSpPr>
        <p:spPr>
          <a:xfrm>
            <a:off x="2907240" y="3458487"/>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734B53-5D76-4807-8A29-36ED30588A99}"/>
              </a:ext>
            </a:extLst>
          </p:cNvPr>
          <p:cNvCxnSpPr>
            <a:cxnSpLocks/>
          </p:cNvCxnSpPr>
          <p:nvPr/>
        </p:nvCxnSpPr>
        <p:spPr>
          <a:xfrm flipH="1">
            <a:off x="2020366" y="4396190"/>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2DD0502-8736-4299-8451-768514E96720}"/>
              </a:ext>
            </a:extLst>
          </p:cNvPr>
          <p:cNvSpPr/>
          <p:nvPr/>
        </p:nvSpPr>
        <p:spPr>
          <a:xfrm>
            <a:off x="2100569" y="3515295"/>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X</a:t>
            </a:r>
          </a:p>
        </p:txBody>
      </p:sp>
      <p:sp>
        <p:nvSpPr>
          <p:cNvPr id="35" name="Rectangle 34">
            <a:extLst>
              <a:ext uri="{FF2B5EF4-FFF2-40B4-BE49-F238E27FC236}">
                <a16:creationId xmlns:a16="http://schemas.microsoft.com/office/drawing/2014/main" id="{4822452D-8ADA-45CE-BBF6-F732975185FF}"/>
              </a:ext>
            </a:extLst>
          </p:cNvPr>
          <p:cNvSpPr/>
          <p:nvPr/>
        </p:nvSpPr>
        <p:spPr>
          <a:xfrm>
            <a:off x="2992077" y="4022744"/>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O</a:t>
            </a:r>
          </a:p>
        </p:txBody>
      </p:sp>
      <p:sp>
        <p:nvSpPr>
          <p:cNvPr id="37" name="Rectangle 36">
            <a:extLst>
              <a:ext uri="{FF2B5EF4-FFF2-40B4-BE49-F238E27FC236}">
                <a16:creationId xmlns:a16="http://schemas.microsoft.com/office/drawing/2014/main" id="{47B33B9F-2510-41D6-A59B-D09AE6FBE1A3}"/>
              </a:ext>
            </a:extLst>
          </p:cNvPr>
          <p:cNvSpPr/>
          <p:nvPr/>
        </p:nvSpPr>
        <p:spPr>
          <a:xfrm>
            <a:off x="2542882" y="3515295"/>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tx1"/>
              </a:solidFill>
              <a:latin typeface="Segoe UI Black" panose="020B0A02040204020203" pitchFamily="34" charset="0"/>
              <a:ea typeface="Segoe UI Black" panose="020B0A02040204020203" pitchFamily="34" charset="0"/>
            </a:endParaRPr>
          </a:p>
        </p:txBody>
      </p:sp>
      <p:sp>
        <p:nvSpPr>
          <p:cNvPr id="38" name="Rectangle 37">
            <a:extLst>
              <a:ext uri="{FF2B5EF4-FFF2-40B4-BE49-F238E27FC236}">
                <a16:creationId xmlns:a16="http://schemas.microsoft.com/office/drawing/2014/main" id="{92CE9BB6-C2B4-4D1C-A17D-4F51D393D66F}"/>
              </a:ext>
            </a:extLst>
          </p:cNvPr>
          <p:cNvSpPr/>
          <p:nvPr/>
        </p:nvSpPr>
        <p:spPr>
          <a:xfrm>
            <a:off x="2542882" y="4022744"/>
            <a:ext cx="321317" cy="285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X</a:t>
            </a:r>
          </a:p>
        </p:txBody>
      </p:sp>
      <p:sp>
        <p:nvSpPr>
          <p:cNvPr id="41" name="Rectangle 40">
            <a:extLst>
              <a:ext uri="{FF2B5EF4-FFF2-40B4-BE49-F238E27FC236}">
                <a16:creationId xmlns:a16="http://schemas.microsoft.com/office/drawing/2014/main" id="{EA0D5615-B0FD-46AB-8B9D-F3A292EC316B}"/>
              </a:ext>
            </a:extLst>
          </p:cNvPr>
          <p:cNvSpPr/>
          <p:nvPr/>
        </p:nvSpPr>
        <p:spPr>
          <a:xfrm>
            <a:off x="2006600" y="2786507"/>
            <a:ext cx="1558908" cy="165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solidFill>
                  <a:schemeClr val="tx1"/>
                </a:solidFill>
                <a:latin typeface="Segoe UI Black" panose="020B0A02040204020203" pitchFamily="34" charset="0"/>
                <a:ea typeface="Segoe UI Black" panose="020B0A02040204020203" pitchFamily="34" charset="0"/>
              </a:rPr>
              <a:t>Encrypt this Board</a:t>
            </a:r>
          </a:p>
        </p:txBody>
      </p:sp>
      <p:cxnSp>
        <p:nvCxnSpPr>
          <p:cNvPr id="42" name="Straight Arrow Connector 41">
            <a:extLst>
              <a:ext uri="{FF2B5EF4-FFF2-40B4-BE49-F238E27FC236}">
                <a16:creationId xmlns:a16="http://schemas.microsoft.com/office/drawing/2014/main" id="{C43439EC-D26A-4AB1-8A45-6F70FF40F8E9}"/>
              </a:ext>
            </a:extLst>
          </p:cNvPr>
          <p:cNvCxnSpPr>
            <a:cxnSpLocks/>
          </p:cNvCxnSpPr>
          <p:nvPr/>
        </p:nvCxnSpPr>
        <p:spPr>
          <a:xfrm>
            <a:off x="2353193" y="3174386"/>
            <a:ext cx="0" cy="237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635C05C-E835-4DE2-9F25-84A1F7A6E125}"/>
              </a:ext>
            </a:extLst>
          </p:cNvPr>
          <p:cNvSpPr/>
          <p:nvPr/>
        </p:nvSpPr>
        <p:spPr>
          <a:xfrm>
            <a:off x="4923971" y="2786507"/>
            <a:ext cx="4261436" cy="313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solidFill>
                  <a:schemeClr val="tx1"/>
                </a:solidFill>
                <a:latin typeface="Segoe UI Black" panose="020B0A02040204020203" pitchFamily="34" charset="0"/>
                <a:ea typeface="Segoe UI Black" panose="020B0A02040204020203" pitchFamily="34" charset="0"/>
              </a:rPr>
              <a:t>Into an encryption ID</a:t>
            </a:r>
          </a:p>
        </p:txBody>
      </p:sp>
      <p:cxnSp>
        <p:nvCxnSpPr>
          <p:cNvPr id="21" name="Straight Arrow Connector 20">
            <a:extLst>
              <a:ext uri="{FF2B5EF4-FFF2-40B4-BE49-F238E27FC236}">
                <a16:creationId xmlns:a16="http://schemas.microsoft.com/office/drawing/2014/main" id="{E37316F9-7D24-49D4-A4B3-E51878F4168F}"/>
              </a:ext>
            </a:extLst>
          </p:cNvPr>
          <p:cNvCxnSpPr>
            <a:cxnSpLocks/>
          </p:cNvCxnSpPr>
          <p:nvPr/>
        </p:nvCxnSpPr>
        <p:spPr>
          <a:xfrm>
            <a:off x="6482507" y="3100438"/>
            <a:ext cx="0" cy="6571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BCD4ADF-8CF3-49AD-82AC-F5BD2813B6DA}"/>
              </a:ext>
            </a:extLst>
          </p:cNvPr>
          <p:cNvSpPr/>
          <p:nvPr/>
        </p:nvSpPr>
        <p:spPr>
          <a:xfrm>
            <a:off x="2006599" y="5496560"/>
            <a:ext cx="6861623" cy="31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solidFill>
                  <a:schemeClr val="tx1"/>
                </a:solidFill>
                <a:latin typeface="Segoe UI Black" panose="020B0A02040204020203" pitchFamily="34" charset="0"/>
                <a:ea typeface="Segoe UI Black" panose="020B0A02040204020203" pitchFamily="34" charset="0"/>
              </a:rPr>
              <a:t>Use an encryption key template to work it out </a:t>
            </a:r>
          </a:p>
        </p:txBody>
      </p:sp>
    </p:spTree>
    <p:extLst>
      <p:ext uri="{BB962C8B-B14F-4D97-AF65-F5344CB8AC3E}">
        <p14:creationId xmlns:p14="http://schemas.microsoft.com/office/powerpoint/2010/main" val="84242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a:xfrm>
            <a:off x="926599" y="-22432"/>
            <a:ext cx="10515600" cy="1325563"/>
          </a:xfrm>
        </p:spPr>
        <p:txBody>
          <a:bodyPr>
            <a:normAutofit/>
          </a:bodyPr>
          <a:lstStyle/>
          <a:p>
            <a:r>
              <a:rPr lang="en-AU" sz="4000" dirty="0">
                <a:latin typeface="Segoe UI Black" panose="020B0A02040204020203" pitchFamily="34" charset="0"/>
                <a:ea typeface="Segoe UI Black" panose="020B0A02040204020203" pitchFamily="34" charset="0"/>
              </a:rPr>
              <a:t>Agent’s Report</a:t>
            </a:r>
          </a:p>
        </p:txBody>
      </p:sp>
      <p:graphicFrame>
        <p:nvGraphicFramePr>
          <p:cNvPr id="31" name="Table 14">
            <a:extLst>
              <a:ext uri="{FF2B5EF4-FFF2-40B4-BE49-F238E27FC236}">
                <a16:creationId xmlns:a16="http://schemas.microsoft.com/office/drawing/2014/main" id="{D4314002-E1C2-4452-B654-5B134893E190}"/>
              </a:ext>
            </a:extLst>
          </p:cNvPr>
          <p:cNvGraphicFramePr>
            <a:graphicFrameLocks noGrp="1"/>
          </p:cNvGraphicFramePr>
          <p:nvPr>
            <p:extLst>
              <p:ext uri="{D42A27DB-BD31-4B8C-83A1-F6EECF244321}">
                <p14:modId xmlns:p14="http://schemas.microsoft.com/office/powerpoint/2010/main" val="901608351"/>
              </p:ext>
            </p:extLst>
          </p:nvPr>
        </p:nvGraphicFramePr>
        <p:xfrm>
          <a:off x="684798" y="1088126"/>
          <a:ext cx="10999202" cy="5602959"/>
        </p:xfrm>
        <a:graphic>
          <a:graphicData uri="http://schemas.openxmlformats.org/drawingml/2006/table">
            <a:tbl>
              <a:tblPr firstRow="1" bandRow="1">
                <a:tableStyleId>{5C22544A-7EE6-4342-B048-85BDC9FD1C3A}</a:tableStyleId>
              </a:tblPr>
              <a:tblGrid>
                <a:gridCol w="1622973">
                  <a:extLst>
                    <a:ext uri="{9D8B030D-6E8A-4147-A177-3AD203B41FA5}">
                      <a16:colId xmlns:a16="http://schemas.microsoft.com/office/drawing/2014/main" val="2550959215"/>
                    </a:ext>
                  </a:extLst>
                </a:gridCol>
                <a:gridCol w="3425372">
                  <a:extLst>
                    <a:ext uri="{9D8B030D-6E8A-4147-A177-3AD203B41FA5}">
                      <a16:colId xmlns:a16="http://schemas.microsoft.com/office/drawing/2014/main" val="2965529573"/>
                    </a:ext>
                  </a:extLst>
                </a:gridCol>
                <a:gridCol w="1465943">
                  <a:extLst>
                    <a:ext uri="{9D8B030D-6E8A-4147-A177-3AD203B41FA5}">
                      <a16:colId xmlns:a16="http://schemas.microsoft.com/office/drawing/2014/main" val="1633556490"/>
                    </a:ext>
                  </a:extLst>
                </a:gridCol>
                <a:gridCol w="4484914">
                  <a:extLst>
                    <a:ext uri="{9D8B030D-6E8A-4147-A177-3AD203B41FA5}">
                      <a16:colId xmlns:a16="http://schemas.microsoft.com/office/drawing/2014/main" val="4061748495"/>
                    </a:ext>
                  </a:extLst>
                </a:gridCol>
              </a:tblGrid>
              <a:tr h="377510">
                <a:tc gridSpan="4">
                  <a:txBody>
                    <a:bodyPr/>
                    <a:lstStyle/>
                    <a:p>
                      <a:r>
                        <a:rPr lang="en-AU" dirty="0">
                          <a:solidFill>
                            <a:schemeClr val="tx1"/>
                          </a:solidFill>
                          <a:latin typeface="Segoe UI Black" panose="020B0A02040204020203" pitchFamily="34" charset="0"/>
                          <a:ea typeface="Segoe UI Black" panose="020B0A02040204020203" pitchFamily="34" charset="0"/>
                        </a:rPr>
                        <a:t>Name: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AU" b="0" dirty="0">
                        <a:solidFill>
                          <a:schemeClr val="tx1"/>
                        </a:solidFill>
                        <a:latin typeface="Segoe UI Black" panose="020B0A02040204020203" pitchFamily="34" charset="0"/>
                        <a:ea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dirty="0">
                        <a:solidFill>
                          <a:schemeClr val="tx1"/>
                        </a:solidFill>
                        <a:latin typeface="Segoe UI Black" panose="020B0A02040204020203" pitchFamily="34" charset="0"/>
                        <a:ea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AU" b="0" dirty="0">
                        <a:solidFill>
                          <a:schemeClr val="tx1"/>
                        </a:solidFill>
                        <a:latin typeface="Segoe UI Black" panose="020B0A02040204020203" pitchFamily="34" charset="0"/>
                        <a:ea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6992520"/>
                  </a:ext>
                </a:extLst>
              </a:tr>
              <a:tr h="377510">
                <a:tc>
                  <a:txBody>
                    <a:bodyPr/>
                    <a:lstStyle/>
                    <a:p>
                      <a:r>
                        <a:rPr lang="en-AU" dirty="0">
                          <a:solidFill>
                            <a:schemeClr val="tx1"/>
                          </a:solidFill>
                          <a:latin typeface="Segoe UI Black" panose="020B0A02040204020203" pitchFamily="34" charset="0"/>
                          <a:ea typeface="Segoe UI Black" panose="020B0A02040204020203" pitchFamily="34" charset="0"/>
                        </a:rPr>
                        <a:t>Envelope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dirty="0">
                          <a:solidFill>
                            <a:schemeClr val="tx1"/>
                          </a:solidFill>
                          <a:latin typeface="Segoe UI Black" panose="020B0A02040204020203" pitchFamily="34" charset="0"/>
                          <a:ea typeface="Segoe UI Black" panose="020B0A02040204020203" pitchFamily="34" charset="0"/>
                        </a:rPr>
                        <a:t>Envelope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0" dirty="0">
                          <a:solidFill>
                            <a:schemeClr val="tx1"/>
                          </a:solidFill>
                          <a:latin typeface="Segoe UI Black" panose="020B0A02040204020203" pitchFamily="34" charset="0"/>
                          <a:ea typeface="Segoe UI Black" panose="020B0A02040204020203" pitchFamily="34" charset="0"/>
                        </a:rPr>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4823"/>
                  </a:ext>
                </a:extLst>
              </a:tr>
              <a:tr h="660642">
                <a:tc>
                  <a:txBody>
                    <a:bodyPr/>
                    <a:lstStyle/>
                    <a:p>
                      <a:pPr algn="ctr"/>
                      <a:r>
                        <a:rPr lang="en-AU" b="1" dirty="0">
                          <a:solidFill>
                            <a:schemeClr val="tx1"/>
                          </a:solidFill>
                          <a:latin typeface="+mn-lt"/>
                          <a:ea typeface="Segoe UI Black" panose="020B0A02040204020203" pitchFamily="34" charset="0"/>
                        </a:rPr>
                        <a:t>Testing Knowledge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dirty="0">
                          <a:solidFill>
                            <a:schemeClr val="tx1"/>
                          </a:solidFill>
                        </a:rPr>
                        <a:t>The Encryption ID is:</a:t>
                      </a:r>
                    </a:p>
                    <a:p>
                      <a:r>
                        <a:rPr lang="en-AU" dirty="0">
                          <a:solidFill>
                            <a:schemeClr val="tx1"/>
                          </a:solidFill>
                        </a:rPr>
                        <a:t>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AU" sz="1800" b="1" kern="1200" dirty="0">
                          <a:solidFill>
                            <a:schemeClr val="tx1"/>
                          </a:solidFill>
                          <a:latin typeface="+mn-lt"/>
                          <a:ea typeface="Segoe UI Black" panose="020B0A02040204020203" pitchFamily="34" charset="0"/>
                          <a:cs typeface="+mn-cs"/>
                        </a:rPr>
                        <a:t>Envelope #3 &amp;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9017759"/>
                  </a:ext>
                </a:extLst>
              </a:tr>
              <a:tr h="2205371">
                <a:tc>
                  <a:txBody>
                    <a:bodyPr/>
                    <a:lstStyle/>
                    <a:p>
                      <a:pPr algn="ctr"/>
                      <a:r>
                        <a:rPr lang="en-AU" b="1" dirty="0">
                          <a:solidFill>
                            <a:schemeClr val="tx1"/>
                          </a:solidFill>
                          <a:latin typeface="+mn-lt"/>
                          <a:ea typeface="Segoe UI Black" panose="020B0A02040204020203" pitchFamily="34" charset="0"/>
                        </a:rPr>
                        <a:t>Envelope #1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dirty="0">
                          <a:solidFill>
                            <a:schemeClr val="tx1"/>
                          </a:solidFill>
                        </a:rPr>
                        <a:t>The current state of the Board looks like:</a:t>
                      </a:r>
                    </a:p>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9543932"/>
                  </a:ext>
                </a:extLst>
              </a:tr>
              <a:tr h="660642">
                <a:tc rowSpan="3">
                  <a:txBody>
                    <a:bodyPr/>
                    <a:lstStyle/>
                    <a:p>
                      <a:pPr algn="ctr"/>
                      <a:r>
                        <a:rPr lang="en-AU" b="1" dirty="0">
                          <a:solidFill>
                            <a:schemeClr val="tx1"/>
                          </a:solidFill>
                          <a:latin typeface="+mn-lt"/>
                          <a:ea typeface="Segoe UI Black" panose="020B0A02040204020203" pitchFamily="34" charset="0"/>
                        </a:rPr>
                        <a:t>Envelope #2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en-AU" dirty="0">
                          <a:solidFill>
                            <a:schemeClr val="tx1"/>
                          </a:solidFill>
                        </a:rPr>
                        <a:t>My (Agent’s) pieces are:        X      O                          </a:t>
                      </a:r>
                    </a:p>
                    <a:p>
                      <a:r>
                        <a:rPr lang="en-AU" dirty="0">
                          <a:solidFill>
                            <a:schemeClr val="tx1"/>
                          </a:solidFill>
                        </a:rPr>
                        <a:t>                                                 (circle)</a:t>
                      </a:r>
                    </a:p>
                    <a:p>
                      <a:endParaRPr lang="en-AU" dirty="0">
                        <a:solidFill>
                          <a:schemeClr val="tx1"/>
                        </a:solidFill>
                      </a:endParaRPr>
                    </a:p>
                    <a:p>
                      <a:endParaRPr lang="en-AU" dirty="0">
                        <a:solidFill>
                          <a:schemeClr val="tx1"/>
                        </a:solidFill>
                      </a:endParaRPr>
                    </a:p>
                    <a:p>
                      <a:r>
                        <a:rPr lang="en-AU" dirty="0">
                          <a:solidFill>
                            <a:schemeClr val="tx1"/>
                          </a:solidFill>
                        </a:rPr>
                        <a:t>My Opponent’s Pieces are:  X     O    </a:t>
                      </a:r>
                    </a:p>
                    <a:p>
                      <a:r>
                        <a:rPr lang="en-AU" dirty="0">
                          <a:solidFill>
                            <a:schemeClr val="tx1"/>
                          </a:solidFill>
                        </a:rPr>
                        <a:t>                                                 (circle)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b="1" dirty="0">
                          <a:solidFill>
                            <a:schemeClr val="tx1"/>
                          </a:solidFill>
                          <a:latin typeface="+mn-lt"/>
                        </a:rPr>
                        <a:t>Envelope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dirty="0">
                          <a:solidFill>
                            <a:schemeClr val="tx1"/>
                          </a:solidFill>
                        </a:rPr>
                        <a:t>The Position I will put my piece to block my Opponent is: 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0470646"/>
                  </a:ext>
                </a:extLst>
              </a:tr>
              <a:tr h="660642">
                <a:tc vMerge="1">
                  <a:txBody>
                    <a:bodyPr/>
                    <a:lstStyle/>
                    <a:p>
                      <a:endParaRPr lang="en-AU"/>
                    </a:p>
                  </a:txBody>
                  <a:tcPr/>
                </a:tc>
                <a:tc vMerge="1">
                  <a:txBody>
                    <a:bodyPr/>
                    <a:lstStyle/>
                    <a:p>
                      <a:endParaRPr lang="en-AU"/>
                    </a:p>
                  </a:txBody>
                  <a:tcPr/>
                </a:tc>
                <a:tc>
                  <a:txBody>
                    <a:bodyPr/>
                    <a:lstStyle/>
                    <a:p>
                      <a:pPr algn="ctr"/>
                      <a:r>
                        <a:rPr lang="en-AU" b="1" dirty="0">
                          <a:solidFill>
                            <a:schemeClr val="tx1"/>
                          </a:solidFill>
                        </a:rPr>
                        <a:t>Envelope #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dirty="0">
                          <a:solidFill>
                            <a:schemeClr val="tx1"/>
                          </a:solidFill>
                        </a:rPr>
                        <a:t>The Position I will put my piece in is: 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1949348"/>
                  </a:ext>
                </a:extLst>
              </a:tr>
              <a:tr h="660642">
                <a:tc vMerge="1">
                  <a:txBody>
                    <a:bodyPr/>
                    <a:lstStyle/>
                    <a:p>
                      <a:endParaRPr lang="en-AU"/>
                    </a:p>
                  </a:txBody>
                  <a:tcPr/>
                </a:tc>
                <a:tc vMerge="1">
                  <a:txBody>
                    <a:bodyPr/>
                    <a:lstStyle/>
                    <a:p>
                      <a:endParaRPr lang="en-AU"/>
                    </a:p>
                  </a:txBody>
                  <a:tcPr/>
                </a:tc>
                <a:tc>
                  <a:txBody>
                    <a:bodyPr/>
                    <a:lstStyle/>
                    <a:p>
                      <a:pPr algn="ctr"/>
                      <a:r>
                        <a:rPr lang="en-AU" b="1" dirty="0">
                          <a:solidFill>
                            <a:schemeClr val="tx1"/>
                          </a:solidFill>
                        </a:rPr>
                        <a:t>Envelope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dirty="0">
                          <a:solidFill>
                            <a:schemeClr val="tx1"/>
                          </a:solidFill>
                        </a:rPr>
                        <a:t>The Encryption ID of the current Board is: 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6297580"/>
                  </a:ext>
                </a:extLst>
              </a:tr>
            </a:tbl>
          </a:graphicData>
        </a:graphic>
      </p:graphicFrame>
      <p:cxnSp>
        <p:nvCxnSpPr>
          <p:cNvPr id="32" name="Straight Connector 31">
            <a:extLst>
              <a:ext uri="{FF2B5EF4-FFF2-40B4-BE49-F238E27FC236}">
                <a16:creationId xmlns:a16="http://schemas.microsoft.com/office/drawing/2014/main" id="{AEE731FC-E68A-486C-9EE0-D35ABD1668BD}"/>
              </a:ext>
            </a:extLst>
          </p:cNvPr>
          <p:cNvCxnSpPr>
            <a:cxnSpLocks/>
          </p:cNvCxnSpPr>
          <p:nvPr/>
        </p:nvCxnSpPr>
        <p:spPr>
          <a:xfrm>
            <a:off x="3529852" y="3450835"/>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F25788-4AA5-4EB2-83E4-1CF4F022730E}"/>
              </a:ext>
            </a:extLst>
          </p:cNvPr>
          <p:cNvCxnSpPr/>
          <p:nvPr/>
        </p:nvCxnSpPr>
        <p:spPr>
          <a:xfrm>
            <a:off x="3967530" y="2973961"/>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128569-57A8-4486-8A74-4BF1458F313F}"/>
              </a:ext>
            </a:extLst>
          </p:cNvPr>
          <p:cNvCxnSpPr/>
          <p:nvPr/>
        </p:nvCxnSpPr>
        <p:spPr>
          <a:xfrm>
            <a:off x="4416726" y="2973961"/>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E4067F-2397-4E1B-BE68-0CD7F37F1E5F}"/>
              </a:ext>
            </a:extLst>
          </p:cNvPr>
          <p:cNvCxnSpPr>
            <a:cxnSpLocks/>
          </p:cNvCxnSpPr>
          <p:nvPr/>
        </p:nvCxnSpPr>
        <p:spPr>
          <a:xfrm flipH="1">
            <a:off x="3529852" y="3911664"/>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7" name="Table 14">
            <a:extLst>
              <a:ext uri="{FF2B5EF4-FFF2-40B4-BE49-F238E27FC236}">
                <a16:creationId xmlns:a16="http://schemas.microsoft.com/office/drawing/2014/main" id="{67C091FD-1795-4761-9E69-487FB4C509C8}"/>
              </a:ext>
            </a:extLst>
          </p:cNvPr>
          <p:cNvGraphicFramePr>
            <a:graphicFrameLocks noGrp="1"/>
          </p:cNvGraphicFramePr>
          <p:nvPr>
            <p:extLst>
              <p:ext uri="{D42A27DB-BD31-4B8C-83A1-F6EECF244321}">
                <p14:modId xmlns:p14="http://schemas.microsoft.com/office/powerpoint/2010/main" val="213001194"/>
              </p:ext>
            </p:extLst>
          </p:nvPr>
        </p:nvGraphicFramePr>
        <p:xfrm>
          <a:off x="7639151" y="1919214"/>
          <a:ext cx="3612260" cy="2560320"/>
        </p:xfrm>
        <a:graphic>
          <a:graphicData uri="http://schemas.openxmlformats.org/drawingml/2006/table">
            <a:tbl>
              <a:tblPr firstRow="1" bandRow="1">
                <a:tableStyleId>{5C22544A-7EE6-4342-B048-85BDC9FD1C3A}</a:tableStyleId>
              </a:tblPr>
              <a:tblGrid>
                <a:gridCol w="712029">
                  <a:extLst>
                    <a:ext uri="{9D8B030D-6E8A-4147-A177-3AD203B41FA5}">
                      <a16:colId xmlns:a16="http://schemas.microsoft.com/office/drawing/2014/main" val="2550959215"/>
                    </a:ext>
                  </a:extLst>
                </a:gridCol>
                <a:gridCol w="1301314">
                  <a:extLst>
                    <a:ext uri="{9D8B030D-6E8A-4147-A177-3AD203B41FA5}">
                      <a16:colId xmlns:a16="http://schemas.microsoft.com/office/drawing/2014/main" val="2965529573"/>
                    </a:ext>
                  </a:extLst>
                </a:gridCol>
                <a:gridCol w="1598917">
                  <a:extLst>
                    <a:ext uri="{9D8B030D-6E8A-4147-A177-3AD203B41FA5}">
                      <a16:colId xmlns:a16="http://schemas.microsoft.com/office/drawing/2014/main" val="1633556490"/>
                    </a:ext>
                  </a:extLst>
                </a:gridCol>
              </a:tblGrid>
              <a:tr h="128710">
                <a:tc>
                  <a:txBody>
                    <a:bodyPr/>
                    <a:lstStyle/>
                    <a:p>
                      <a:endParaRPr lang="en-AU" sz="900" b="0" dirty="0">
                        <a:solidFill>
                          <a:schemeClr val="tx1"/>
                        </a:solidFill>
                        <a:latin typeface="Segoe UI Black" panose="020B0A02040204020203" pitchFamily="34" charset="0"/>
                        <a:ea typeface="Segoe UI Black" panose="020B0A02040204020203"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Envelope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Envelope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437580"/>
                  </a:ext>
                </a:extLst>
              </a:tr>
              <a:tr h="283162">
                <a:tc>
                  <a:txBody>
                    <a:bodyPr/>
                    <a:lstStyle/>
                    <a:p>
                      <a:r>
                        <a:rPr lang="en-AU" sz="900" b="0" dirty="0">
                          <a:solidFill>
                            <a:schemeClr val="tx1"/>
                          </a:solidFill>
                          <a:latin typeface="Segoe UI Black" panose="020B0A02040204020203" pitchFamily="34" charset="0"/>
                          <a:ea typeface="Segoe UI Black" panose="020B0A02040204020203" pitchFamily="34" charset="0"/>
                        </a:rPr>
                        <a:t>Lenses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Are there 2 of my pieces present? (Yes or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Are there 2 of my opponent’s pieces present? (Yes or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4823"/>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b="1" kern="1200" dirty="0">
                        <a:solidFill>
                          <a:schemeClr val="tx1"/>
                        </a:solidFill>
                        <a:latin typeface="Segoe UI Black" panose="020B0A02040204020203" pitchFamily="34" charset="0"/>
                        <a:ea typeface="Segoe UI Black" panose="020B0A02040204020203" pitchFamily="34"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9017759"/>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9543932"/>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3</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0470646"/>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4</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957120"/>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5</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522537"/>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6</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3272625"/>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7</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526431"/>
                  </a:ext>
                </a:extLst>
              </a:tr>
              <a:tr h="128710">
                <a:tc>
                  <a:txBody>
                    <a:bodyPr/>
                    <a:lstStyle/>
                    <a:p>
                      <a:pPr algn="ctr"/>
                      <a:r>
                        <a:rPr lang="en-AU" sz="900" b="0" dirty="0">
                          <a:solidFill>
                            <a:schemeClr val="tx1"/>
                          </a:solidFill>
                          <a:latin typeface="Segoe UI Black" panose="020B0A02040204020203" pitchFamily="34" charset="0"/>
                          <a:ea typeface="Segoe UI Black" panose="020B0A02040204020203" pitchFamily="34" charset="0"/>
                        </a:rPr>
                        <a:t>Lens 8</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610324"/>
                  </a:ext>
                </a:extLst>
              </a:tr>
            </a:tbl>
          </a:graphicData>
        </a:graphic>
      </p:graphicFrame>
      <p:pic>
        <p:nvPicPr>
          <p:cNvPr id="1026" name="Picture 2" descr="Top Secret Information Inside - TeamBonding">
            <a:extLst>
              <a:ext uri="{FF2B5EF4-FFF2-40B4-BE49-F238E27FC236}">
                <a16:creationId xmlns:a16="http://schemas.microsoft.com/office/drawing/2014/main" id="{226563C8-E8B1-4C82-88E4-DC7FC4856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5954">
            <a:off x="10486359" y="159530"/>
            <a:ext cx="2065083" cy="13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#1</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The tic tac toe game has already begun. </a:t>
            </a:r>
          </a:p>
          <a:p>
            <a:endParaRPr lang="en-AU" dirty="0">
              <a:solidFill>
                <a:schemeClr val="tx1"/>
              </a:solidFill>
            </a:endParaRPr>
          </a:p>
          <a:p>
            <a:r>
              <a:rPr lang="en-AU" i="1" u="sng" dirty="0">
                <a:solidFill>
                  <a:schemeClr val="tx1"/>
                </a:solidFill>
              </a:rPr>
              <a:t>Your task:</a:t>
            </a:r>
            <a:r>
              <a:rPr lang="en-AU" i="1" dirty="0">
                <a:solidFill>
                  <a:schemeClr val="tx1"/>
                </a:solidFill>
              </a:rPr>
              <a:t> translate the enclosed Encryption ID into a Board.</a:t>
            </a:r>
            <a:endParaRPr lang="en-AU" dirty="0">
              <a:solidFill>
                <a:schemeClr val="tx1"/>
              </a:solidFill>
            </a:endParaRPr>
          </a:p>
          <a:p>
            <a:endParaRPr lang="en-AU" i="1" dirty="0">
              <a:solidFill>
                <a:schemeClr val="tx1"/>
              </a:solidFill>
            </a:endParaRPr>
          </a:p>
          <a:p>
            <a:r>
              <a:rPr lang="en-AU" i="1" dirty="0">
                <a:solidFill>
                  <a:schemeClr val="tx1"/>
                </a:solidFill>
              </a:rPr>
              <a:t>Record your response on your Agent Report.</a:t>
            </a:r>
            <a:endParaRPr lang="en-AU" dirty="0">
              <a:solidFill>
                <a:schemeClr val="tx1"/>
              </a:solidFill>
            </a:endParaRPr>
          </a:p>
          <a:p>
            <a:r>
              <a:rPr lang="en-AU" i="1" dirty="0">
                <a:solidFill>
                  <a:schemeClr val="tx1"/>
                </a:solidFill>
              </a:rPr>
              <a:t>Go to Envelope #2.</a:t>
            </a:r>
            <a:endParaRPr lang="en-AU" dirty="0">
              <a:solidFill>
                <a:schemeClr val="tx1"/>
              </a:solidFill>
            </a:endParaRPr>
          </a:p>
          <a:p>
            <a:pPr algn="ctr"/>
            <a:endParaRPr lang="en-AU" dirty="0">
              <a:solidFill>
                <a:schemeClr val="tx1"/>
              </a:solidFill>
            </a:endParaRPr>
          </a:p>
        </p:txBody>
      </p:sp>
    </p:spTree>
    <p:extLst>
      <p:ext uri="{BB962C8B-B14F-4D97-AF65-F5344CB8AC3E}">
        <p14:creationId xmlns:p14="http://schemas.microsoft.com/office/powerpoint/2010/main" val="133591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7E203AF-3945-45AA-B5AD-C4B881FC9681}"/>
              </a:ext>
            </a:extLst>
          </p:cNvPr>
          <p:cNvSpPr/>
          <p:nvPr/>
        </p:nvSpPr>
        <p:spPr>
          <a:xfrm>
            <a:off x="468201" y="1950820"/>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…XO…</a:t>
            </a:r>
            <a:endParaRPr lang="en-AU" dirty="0">
              <a:solidFill>
                <a:schemeClr val="tx1"/>
              </a:solidFill>
            </a:endParaRPr>
          </a:p>
          <a:p>
            <a:pPr algn="ctr"/>
            <a:endParaRPr lang="en-AU" dirty="0">
              <a:solidFill>
                <a:schemeClr val="tx1"/>
              </a:solidFill>
            </a:endParaRPr>
          </a:p>
        </p:txBody>
      </p:sp>
      <p:sp>
        <p:nvSpPr>
          <p:cNvPr id="5" name="Rectangle: Rounded Corners 4">
            <a:extLst>
              <a:ext uri="{FF2B5EF4-FFF2-40B4-BE49-F238E27FC236}">
                <a16:creationId xmlns:a16="http://schemas.microsoft.com/office/drawing/2014/main" id="{5AB4C5BC-CEAC-4EDF-B23D-A2B05F02512B}"/>
              </a:ext>
            </a:extLst>
          </p:cNvPr>
          <p:cNvSpPr/>
          <p:nvPr/>
        </p:nvSpPr>
        <p:spPr>
          <a:xfrm>
            <a:off x="469109" y="3168630"/>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….O….</a:t>
            </a:r>
            <a:endParaRPr lang="en-AU" dirty="0">
              <a:solidFill>
                <a:schemeClr val="tx1"/>
              </a:solidFill>
            </a:endParaRPr>
          </a:p>
          <a:p>
            <a:pPr algn="ctr"/>
            <a:endParaRPr lang="en-AU" dirty="0">
              <a:solidFill>
                <a:schemeClr val="tx1"/>
              </a:solidFill>
            </a:endParaRPr>
          </a:p>
        </p:txBody>
      </p:sp>
      <p:sp>
        <p:nvSpPr>
          <p:cNvPr id="6" name="Rectangle: Rounded Corners 5">
            <a:extLst>
              <a:ext uri="{FF2B5EF4-FFF2-40B4-BE49-F238E27FC236}">
                <a16:creationId xmlns:a16="http://schemas.microsoft.com/office/drawing/2014/main" id="{99355331-F711-472E-A427-ABE451DDC735}"/>
              </a:ext>
            </a:extLst>
          </p:cNvPr>
          <p:cNvSpPr/>
          <p:nvPr/>
        </p:nvSpPr>
        <p:spPr>
          <a:xfrm>
            <a:off x="8345260" y="1950820"/>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XOX.O…X</a:t>
            </a:r>
            <a:endParaRPr lang="en-AU" dirty="0">
              <a:solidFill>
                <a:schemeClr val="tx1"/>
              </a:solidFill>
            </a:endParaRPr>
          </a:p>
          <a:p>
            <a:pPr algn="ctr"/>
            <a:endParaRPr lang="en-AU" dirty="0">
              <a:solidFill>
                <a:schemeClr val="tx1"/>
              </a:solidFill>
            </a:endParaRPr>
          </a:p>
        </p:txBody>
      </p:sp>
      <p:sp>
        <p:nvSpPr>
          <p:cNvPr id="7" name="Rectangle: Rounded Corners 6">
            <a:extLst>
              <a:ext uri="{FF2B5EF4-FFF2-40B4-BE49-F238E27FC236}">
                <a16:creationId xmlns:a16="http://schemas.microsoft.com/office/drawing/2014/main" id="{CE76EEA0-85A7-47DF-A1A0-056AF69FC2AA}"/>
              </a:ext>
            </a:extLst>
          </p:cNvPr>
          <p:cNvSpPr/>
          <p:nvPr/>
        </p:nvSpPr>
        <p:spPr>
          <a:xfrm>
            <a:off x="4387059" y="1950820"/>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X.O.O.X.O</a:t>
            </a:r>
            <a:endParaRPr lang="en-AU" dirty="0">
              <a:solidFill>
                <a:schemeClr val="tx1"/>
              </a:solidFill>
            </a:endParaRPr>
          </a:p>
          <a:p>
            <a:pPr algn="ctr"/>
            <a:endParaRPr lang="en-AU" dirty="0">
              <a:solidFill>
                <a:schemeClr val="tx1"/>
              </a:solidFill>
            </a:endParaRPr>
          </a:p>
        </p:txBody>
      </p:sp>
      <p:sp>
        <p:nvSpPr>
          <p:cNvPr id="8" name="Rectangle 7">
            <a:extLst>
              <a:ext uri="{FF2B5EF4-FFF2-40B4-BE49-F238E27FC236}">
                <a16:creationId xmlns:a16="http://schemas.microsoft.com/office/drawing/2014/main" id="{0870831E-58C6-4CA1-82D8-F0853238B955}"/>
              </a:ext>
            </a:extLst>
          </p:cNvPr>
          <p:cNvSpPr/>
          <p:nvPr/>
        </p:nvSpPr>
        <p:spPr>
          <a:xfrm>
            <a:off x="347870" y="1002433"/>
            <a:ext cx="3885292" cy="5674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ysClr val="windowText" lastClr="000000"/>
                </a:solidFill>
              </a:rPr>
              <a:t>Use these if you want students to do many loops</a:t>
            </a:r>
          </a:p>
        </p:txBody>
      </p:sp>
      <p:sp>
        <p:nvSpPr>
          <p:cNvPr id="12" name="Rectangle: Rounded Corners 11">
            <a:extLst>
              <a:ext uri="{FF2B5EF4-FFF2-40B4-BE49-F238E27FC236}">
                <a16:creationId xmlns:a16="http://schemas.microsoft.com/office/drawing/2014/main" id="{A1577FB5-3E6B-4E36-A281-66A51191810C}"/>
              </a:ext>
            </a:extLst>
          </p:cNvPr>
          <p:cNvSpPr/>
          <p:nvPr/>
        </p:nvSpPr>
        <p:spPr>
          <a:xfrm>
            <a:off x="469109" y="5604251"/>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.O….X..</a:t>
            </a:r>
            <a:endParaRPr lang="en-AU" dirty="0">
              <a:solidFill>
                <a:schemeClr val="tx1"/>
              </a:solidFill>
            </a:endParaRPr>
          </a:p>
          <a:p>
            <a:pPr algn="ctr"/>
            <a:endParaRPr lang="en-AU" dirty="0">
              <a:solidFill>
                <a:schemeClr val="tx1"/>
              </a:solidFill>
            </a:endParaRPr>
          </a:p>
        </p:txBody>
      </p:sp>
      <p:sp>
        <p:nvSpPr>
          <p:cNvPr id="13" name="Rectangle 12">
            <a:extLst>
              <a:ext uri="{FF2B5EF4-FFF2-40B4-BE49-F238E27FC236}">
                <a16:creationId xmlns:a16="http://schemas.microsoft.com/office/drawing/2014/main" id="{19B23E12-A616-408D-BBE7-CC37D3B1EC09}"/>
              </a:ext>
            </a:extLst>
          </p:cNvPr>
          <p:cNvSpPr/>
          <p:nvPr/>
        </p:nvSpPr>
        <p:spPr>
          <a:xfrm>
            <a:off x="8190751" y="1002433"/>
            <a:ext cx="3885292" cy="5674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ysClr val="windowText" lastClr="000000"/>
                </a:solidFill>
              </a:rPr>
              <a:t>Use these if you want students to do one loop and win the game</a:t>
            </a:r>
          </a:p>
        </p:txBody>
      </p:sp>
      <p:sp>
        <p:nvSpPr>
          <p:cNvPr id="15" name="Rectangle 14">
            <a:extLst>
              <a:ext uri="{FF2B5EF4-FFF2-40B4-BE49-F238E27FC236}">
                <a16:creationId xmlns:a16="http://schemas.microsoft.com/office/drawing/2014/main" id="{9BEFC29A-D259-4CCF-A11A-26106FE826EE}"/>
              </a:ext>
            </a:extLst>
          </p:cNvPr>
          <p:cNvSpPr/>
          <p:nvPr/>
        </p:nvSpPr>
        <p:spPr>
          <a:xfrm>
            <a:off x="4271420" y="1002433"/>
            <a:ext cx="3885292" cy="5674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ysClr val="windowText" lastClr="000000"/>
                </a:solidFill>
              </a:rPr>
              <a:t>Other</a:t>
            </a:r>
          </a:p>
        </p:txBody>
      </p:sp>
      <p:sp>
        <p:nvSpPr>
          <p:cNvPr id="16" name="Rectangle: Rounded Corners 15">
            <a:extLst>
              <a:ext uri="{FF2B5EF4-FFF2-40B4-BE49-F238E27FC236}">
                <a16:creationId xmlns:a16="http://schemas.microsoft.com/office/drawing/2014/main" id="{FAA9466A-5C6E-4648-A001-83EED8FE38B1}"/>
              </a:ext>
            </a:extLst>
          </p:cNvPr>
          <p:cNvSpPr/>
          <p:nvPr/>
        </p:nvSpPr>
        <p:spPr>
          <a:xfrm>
            <a:off x="8345260" y="3168630"/>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X.XOO.O.X</a:t>
            </a:r>
            <a:endParaRPr lang="en-AU" dirty="0">
              <a:solidFill>
                <a:schemeClr val="tx1"/>
              </a:solidFill>
            </a:endParaRPr>
          </a:p>
          <a:p>
            <a:pPr algn="ctr"/>
            <a:endParaRPr lang="en-AU" dirty="0">
              <a:solidFill>
                <a:schemeClr val="tx1"/>
              </a:solidFill>
            </a:endParaRPr>
          </a:p>
        </p:txBody>
      </p:sp>
      <p:sp>
        <p:nvSpPr>
          <p:cNvPr id="18" name="Rectangle: Rounded Corners 17">
            <a:extLst>
              <a:ext uri="{FF2B5EF4-FFF2-40B4-BE49-F238E27FC236}">
                <a16:creationId xmlns:a16="http://schemas.microsoft.com/office/drawing/2014/main" id="{00C54D75-7EF8-4EF0-AC87-E1712477A83E}"/>
              </a:ext>
            </a:extLst>
          </p:cNvPr>
          <p:cNvSpPr/>
          <p:nvPr/>
        </p:nvSpPr>
        <p:spPr>
          <a:xfrm>
            <a:off x="8345260" y="5604251"/>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.X.OX…O</a:t>
            </a:r>
            <a:endParaRPr lang="en-AU" dirty="0">
              <a:solidFill>
                <a:schemeClr val="tx1"/>
              </a:solidFill>
            </a:endParaRPr>
          </a:p>
          <a:p>
            <a:pPr algn="ctr"/>
            <a:endParaRPr lang="en-AU" dirty="0">
              <a:solidFill>
                <a:schemeClr val="tx1"/>
              </a:solidFill>
            </a:endParaRPr>
          </a:p>
        </p:txBody>
      </p:sp>
      <p:sp>
        <p:nvSpPr>
          <p:cNvPr id="19" name="Rectangle: Rounded Corners 18">
            <a:extLst>
              <a:ext uri="{FF2B5EF4-FFF2-40B4-BE49-F238E27FC236}">
                <a16:creationId xmlns:a16="http://schemas.microsoft.com/office/drawing/2014/main" id="{C2EC82AB-31B3-4FC7-B1DA-951D4EBEACB6}"/>
              </a:ext>
            </a:extLst>
          </p:cNvPr>
          <p:cNvSpPr/>
          <p:nvPr/>
        </p:nvSpPr>
        <p:spPr>
          <a:xfrm>
            <a:off x="4387059" y="3168630"/>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X.O.X…O</a:t>
            </a:r>
            <a:endParaRPr lang="en-AU" dirty="0">
              <a:solidFill>
                <a:schemeClr val="tx1"/>
              </a:solidFill>
            </a:endParaRPr>
          </a:p>
          <a:p>
            <a:pPr algn="ctr"/>
            <a:endParaRPr lang="en-AU" dirty="0">
              <a:solidFill>
                <a:schemeClr val="tx1"/>
              </a:solidFill>
            </a:endParaRPr>
          </a:p>
        </p:txBody>
      </p:sp>
      <p:sp>
        <p:nvSpPr>
          <p:cNvPr id="21" name="Rectangle: Rounded Corners 20">
            <a:extLst>
              <a:ext uri="{FF2B5EF4-FFF2-40B4-BE49-F238E27FC236}">
                <a16:creationId xmlns:a16="http://schemas.microsoft.com/office/drawing/2014/main" id="{B819F868-37F9-45DD-92C8-48D5BE632920}"/>
              </a:ext>
            </a:extLst>
          </p:cNvPr>
          <p:cNvSpPr/>
          <p:nvPr/>
        </p:nvSpPr>
        <p:spPr>
          <a:xfrm>
            <a:off x="4387059" y="5604251"/>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OX….X..</a:t>
            </a:r>
            <a:endParaRPr lang="en-AU" dirty="0">
              <a:solidFill>
                <a:schemeClr val="tx1"/>
              </a:solidFill>
            </a:endParaRPr>
          </a:p>
          <a:p>
            <a:pPr algn="ctr"/>
            <a:endParaRPr lang="en-AU" dirty="0">
              <a:solidFill>
                <a:schemeClr val="tx1"/>
              </a:solidFill>
            </a:endParaRPr>
          </a:p>
        </p:txBody>
      </p:sp>
      <p:sp>
        <p:nvSpPr>
          <p:cNvPr id="22" name="Rectangle: Rounded Corners 21">
            <a:extLst>
              <a:ext uri="{FF2B5EF4-FFF2-40B4-BE49-F238E27FC236}">
                <a16:creationId xmlns:a16="http://schemas.microsoft.com/office/drawing/2014/main" id="{406B8974-74D6-40E2-A57A-F56208000149}"/>
              </a:ext>
            </a:extLst>
          </p:cNvPr>
          <p:cNvSpPr/>
          <p:nvPr/>
        </p:nvSpPr>
        <p:spPr>
          <a:xfrm>
            <a:off x="469109" y="4375111"/>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     ..O.X….</a:t>
            </a:r>
            <a:endParaRPr lang="en-AU" dirty="0">
              <a:solidFill>
                <a:schemeClr val="tx1"/>
              </a:solidFill>
            </a:endParaRPr>
          </a:p>
          <a:p>
            <a:pPr algn="ctr"/>
            <a:endParaRPr lang="en-AU" dirty="0">
              <a:solidFill>
                <a:schemeClr val="tx1"/>
              </a:solidFill>
            </a:endParaRPr>
          </a:p>
        </p:txBody>
      </p:sp>
      <p:sp>
        <p:nvSpPr>
          <p:cNvPr id="23" name="Rectangle: Rounded Corners 22">
            <a:extLst>
              <a:ext uri="{FF2B5EF4-FFF2-40B4-BE49-F238E27FC236}">
                <a16:creationId xmlns:a16="http://schemas.microsoft.com/office/drawing/2014/main" id="{D6BA6E07-F18B-463B-B149-85530173F636}"/>
              </a:ext>
            </a:extLst>
          </p:cNvPr>
          <p:cNvSpPr/>
          <p:nvPr/>
        </p:nvSpPr>
        <p:spPr>
          <a:xfrm>
            <a:off x="8345260" y="4375111"/>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err="1">
                <a:solidFill>
                  <a:schemeClr val="tx1"/>
                </a:solidFill>
              </a:rPr>
              <a:t>EEncryption</a:t>
            </a:r>
            <a:r>
              <a:rPr lang="en-AU" i="1" dirty="0">
                <a:solidFill>
                  <a:schemeClr val="tx1"/>
                </a:solidFill>
              </a:rPr>
              <a:t> ID:     XXO.O.X.O</a:t>
            </a:r>
            <a:endParaRPr lang="en-AU" dirty="0">
              <a:solidFill>
                <a:schemeClr val="tx1"/>
              </a:solidFill>
            </a:endParaRPr>
          </a:p>
          <a:p>
            <a:pPr algn="ctr"/>
            <a:endParaRPr lang="en-AU" dirty="0">
              <a:solidFill>
                <a:schemeClr val="tx1"/>
              </a:solidFill>
            </a:endParaRPr>
          </a:p>
        </p:txBody>
      </p:sp>
      <p:sp>
        <p:nvSpPr>
          <p:cNvPr id="24" name="Rectangle: Rounded Corners 23">
            <a:extLst>
              <a:ext uri="{FF2B5EF4-FFF2-40B4-BE49-F238E27FC236}">
                <a16:creationId xmlns:a16="http://schemas.microsoft.com/office/drawing/2014/main" id="{93C7DDC7-E6D3-43D4-85B5-0CAF53AF676E}"/>
              </a:ext>
            </a:extLst>
          </p:cNvPr>
          <p:cNvSpPr/>
          <p:nvPr/>
        </p:nvSpPr>
        <p:spPr>
          <a:xfrm>
            <a:off x="4387059" y="4375111"/>
            <a:ext cx="3576273" cy="88180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solidFill>
                  <a:schemeClr val="tx1"/>
                </a:solidFill>
              </a:rPr>
              <a:t>Encryption ID:     .XO.X….</a:t>
            </a:r>
            <a:endParaRPr lang="en-AU" dirty="0">
              <a:solidFill>
                <a:schemeClr val="tx1"/>
              </a:solidFill>
            </a:endParaRPr>
          </a:p>
          <a:p>
            <a:pPr algn="ctr"/>
            <a:endParaRPr lang="en-AU" dirty="0">
              <a:solidFill>
                <a:schemeClr val="tx1"/>
              </a:solidFill>
            </a:endParaRPr>
          </a:p>
        </p:txBody>
      </p:sp>
      <p:sp>
        <p:nvSpPr>
          <p:cNvPr id="25" name="Title 1">
            <a:extLst>
              <a:ext uri="{FF2B5EF4-FFF2-40B4-BE49-F238E27FC236}">
                <a16:creationId xmlns:a16="http://schemas.microsoft.com/office/drawing/2014/main" id="{738EC6CD-4E1C-4C93-BFB4-AA500F47D4CA}"/>
              </a:ext>
            </a:extLst>
          </p:cNvPr>
          <p:cNvSpPr>
            <a:spLocks noGrp="1"/>
          </p:cNvSpPr>
          <p:nvPr>
            <p:ph type="title"/>
          </p:nvPr>
        </p:nvSpPr>
        <p:spPr>
          <a:xfrm>
            <a:off x="838200" y="365126"/>
            <a:ext cx="10515600" cy="637308"/>
          </a:xfrm>
        </p:spPr>
        <p:txBody>
          <a:bodyPr>
            <a:normAutofit fontScale="90000"/>
          </a:bodyPr>
          <a:lstStyle/>
          <a:p>
            <a:r>
              <a:rPr lang="en-AU" sz="4000" dirty="0">
                <a:latin typeface="Segoe UI Black" panose="020B0A02040204020203" pitchFamily="34" charset="0"/>
                <a:ea typeface="Segoe UI Black" panose="020B0A02040204020203" pitchFamily="34" charset="0"/>
              </a:rPr>
              <a:t>Encryption IDs</a:t>
            </a:r>
          </a:p>
        </p:txBody>
      </p:sp>
    </p:spTree>
    <p:extLst>
      <p:ext uri="{BB962C8B-B14F-4D97-AF65-F5344CB8AC3E}">
        <p14:creationId xmlns:p14="http://schemas.microsoft.com/office/powerpoint/2010/main" val="576371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#2</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u="sng" dirty="0">
                <a:solidFill>
                  <a:schemeClr val="tx1"/>
                </a:solidFill>
              </a:rPr>
              <a:t>Your task:</a:t>
            </a:r>
            <a:r>
              <a:rPr lang="en-AU" sz="1600" i="1" dirty="0">
                <a:solidFill>
                  <a:schemeClr val="tx1"/>
                </a:solidFill>
              </a:rPr>
              <a:t> Find out whether your piece is an “X” or an “O”</a:t>
            </a:r>
          </a:p>
          <a:p>
            <a:endParaRPr lang="en-AU" sz="1600" dirty="0">
              <a:solidFill>
                <a:schemeClr val="tx1"/>
              </a:solidFill>
            </a:endParaRPr>
          </a:p>
          <a:p>
            <a:r>
              <a:rPr lang="en-AU" sz="1600" i="1" dirty="0">
                <a:solidFill>
                  <a:schemeClr val="tx1"/>
                </a:solidFill>
              </a:rPr>
              <a:t>Intelligence received:</a:t>
            </a:r>
            <a:endParaRPr lang="en-AU" sz="1600" dirty="0">
              <a:solidFill>
                <a:schemeClr val="tx1"/>
              </a:solidFill>
            </a:endParaRPr>
          </a:p>
          <a:p>
            <a:pPr marL="285750" lvl="0" indent="-285750">
              <a:buFont typeface="Arial" panose="020B0604020202020204" pitchFamily="34" charset="0"/>
              <a:buChar char="•"/>
            </a:pPr>
            <a:r>
              <a:rPr lang="en-AU" sz="1600" i="1" dirty="0">
                <a:solidFill>
                  <a:schemeClr val="tx1"/>
                </a:solidFill>
              </a:rPr>
              <a:t>There are two types of pieces “X” and “O”</a:t>
            </a:r>
            <a:endParaRPr lang="en-AU" sz="1600" dirty="0">
              <a:solidFill>
                <a:schemeClr val="tx1"/>
              </a:solidFill>
            </a:endParaRPr>
          </a:p>
          <a:p>
            <a:pPr marL="285750" lvl="0" indent="-285750">
              <a:buFont typeface="Arial" panose="020B0604020202020204" pitchFamily="34" charset="0"/>
              <a:buChar char="•"/>
            </a:pPr>
            <a:r>
              <a:rPr lang="en-AU" sz="1600" i="1" dirty="0">
                <a:solidFill>
                  <a:schemeClr val="tx1"/>
                </a:solidFill>
              </a:rPr>
              <a:t>Once a piece is played, it cannot be removed or replaced</a:t>
            </a:r>
            <a:endParaRPr lang="en-AU" sz="1600" dirty="0">
              <a:solidFill>
                <a:schemeClr val="tx1"/>
              </a:solidFill>
            </a:endParaRPr>
          </a:p>
          <a:p>
            <a:pPr marL="285750" lvl="0" indent="-285750">
              <a:buFont typeface="Arial" panose="020B0604020202020204" pitchFamily="34" charset="0"/>
              <a:buChar char="•"/>
            </a:pPr>
            <a:r>
              <a:rPr lang="en-AU" sz="1600" i="1" dirty="0">
                <a:solidFill>
                  <a:schemeClr val="tx1"/>
                </a:solidFill>
              </a:rPr>
              <a:t>X always plays first</a:t>
            </a:r>
            <a:endParaRPr lang="en-AU" sz="1600" dirty="0">
              <a:solidFill>
                <a:schemeClr val="tx1"/>
              </a:solidFill>
            </a:endParaRPr>
          </a:p>
          <a:p>
            <a:pPr marL="285750" lvl="0" indent="-285750">
              <a:buFont typeface="Arial" panose="020B0604020202020204" pitchFamily="34" charset="0"/>
              <a:buChar char="•"/>
            </a:pPr>
            <a:r>
              <a:rPr lang="en-AU" sz="1600" i="1" dirty="0">
                <a:solidFill>
                  <a:schemeClr val="tx1"/>
                </a:solidFill>
              </a:rPr>
              <a:t>You have the next move, Agent</a:t>
            </a:r>
            <a:endParaRPr lang="en-AU" sz="1600" dirty="0">
              <a:solidFill>
                <a:schemeClr val="tx1"/>
              </a:solidFill>
            </a:endParaRPr>
          </a:p>
          <a:p>
            <a:pPr marL="285750" lvl="0" indent="-285750">
              <a:buFont typeface="Arial" panose="020B0604020202020204" pitchFamily="34" charset="0"/>
              <a:buChar char="•"/>
            </a:pPr>
            <a:r>
              <a:rPr lang="en-AU" sz="1600" i="1" dirty="0">
                <a:solidFill>
                  <a:schemeClr val="tx1"/>
                </a:solidFill>
              </a:rPr>
              <a:t>If there are equal numbers of “X” pieces to “O” pieces on the board (Remember you found out the current state of the Board in Envelope #1), then the next move is “X”. If not, then the next move is “O”</a:t>
            </a:r>
          </a:p>
          <a:p>
            <a:pPr marL="285750" lvl="0" indent="-285750">
              <a:buFont typeface="Arial" panose="020B0604020202020204" pitchFamily="34" charset="0"/>
              <a:buChar char="•"/>
            </a:pPr>
            <a:endParaRPr lang="en-AU" sz="1600" dirty="0">
              <a:solidFill>
                <a:schemeClr val="tx1"/>
              </a:solidFill>
            </a:endParaRPr>
          </a:p>
          <a:p>
            <a:r>
              <a:rPr lang="en-AU" sz="1600" i="1" dirty="0">
                <a:solidFill>
                  <a:schemeClr val="tx1"/>
                </a:solidFill>
              </a:rPr>
              <a:t>What pieces do you play Agent? (“X” or “0”)</a:t>
            </a:r>
            <a:endParaRPr lang="en-AU" sz="1600" dirty="0">
              <a:solidFill>
                <a:schemeClr val="tx1"/>
              </a:solidFill>
            </a:endParaRPr>
          </a:p>
          <a:p>
            <a:endParaRPr lang="en-AU" sz="1600" i="1" dirty="0">
              <a:solidFill>
                <a:schemeClr val="tx1"/>
              </a:solidFill>
            </a:endParaRPr>
          </a:p>
          <a:p>
            <a:r>
              <a:rPr lang="en-AU" sz="1600" i="1" dirty="0">
                <a:solidFill>
                  <a:schemeClr val="tx1"/>
                </a:solidFill>
              </a:rPr>
              <a:t>Record your response in your Agent Report</a:t>
            </a:r>
            <a:endParaRPr lang="en-AU" sz="1600" dirty="0">
              <a:solidFill>
                <a:schemeClr val="tx1"/>
              </a:solidFill>
            </a:endParaRPr>
          </a:p>
          <a:p>
            <a:r>
              <a:rPr lang="en-AU" sz="1600" i="1" dirty="0">
                <a:solidFill>
                  <a:schemeClr val="tx1"/>
                </a:solidFill>
              </a:rPr>
              <a:t>Move on to Envelope #3.</a:t>
            </a:r>
            <a:endParaRPr lang="en-AU" sz="1600" dirty="0">
              <a:solidFill>
                <a:schemeClr val="tx1"/>
              </a:solidFill>
            </a:endParaRPr>
          </a:p>
          <a:p>
            <a:pPr algn="ctr"/>
            <a:endParaRPr lang="en-AU" sz="1600" dirty="0">
              <a:solidFill>
                <a:schemeClr val="tx1"/>
              </a:solidFill>
            </a:endParaRPr>
          </a:p>
        </p:txBody>
      </p:sp>
    </p:spTree>
    <p:extLst>
      <p:ext uri="{BB962C8B-B14F-4D97-AF65-F5344CB8AC3E}">
        <p14:creationId xmlns:p14="http://schemas.microsoft.com/office/powerpoint/2010/main" val="144759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#3</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u="sng" dirty="0">
                <a:solidFill>
                  <a:schemeClr val="tx1"/>
                </a:solidFill>
              </a:rPr>
              <a:t>Your task:</a:t>
            </a:r>
            <a:r>
              <a:rPr lang="en-AU" i="1" dirty="0">
                <a:solidFill>
                  <a:schemeClr val="tx1"/>
                </a:solidFill>
              </a:rPr>
              <a:t> Find out if you have a winning move that can be played.</a:t>
            </a:r>
            <a:endParaRPr lang="en-AU" dirty="0">
              <a:solidFill>
                <a:schemeClr val="tx1"/>
              </a:solidFill>
            </a:endParaRPr>
          </a:p>
          <a:p>
            <a:endParaRPr lang="en-AU" i="1" dirty="0">
              <a:solidFill>
                <a:schemeClr val="tx1"/>
              </a:solidFill>
            </a:endParaRPr>
          </a:p>
          <a:p>
            <a:r>
              <a:rPr lang="en-AU" i="1" dirty="0">
                <a:solidFill>
                  <a:schemeClr val="tx1"/>
                </a:solidFill>
              </a:rPr>
              <a:t>Intelligence received: </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Inside the envelope is a series of lenses for your secret vision goggles for you to check if there is a winning move that can be played. </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Apply each lens over the current board (the one you generated from Envelope #1).</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For each lens, check: </a:t>
            </a:r>
            <a:endParaRPr lang="en-AU" dirty="0">
              <a:solidFill>
                <a:schemeClr val="tx1"/>
              </a:solidFill>
            </a:endParaRPr>
          </a:p>
          <a:p>
            <a:pPr marL="742950" lvl="1" indent="-285750">
              <a:buFont typeface="Arial" panose="020B0604020202020204" pitchFamily="34" charset="0"/>
              <a:buChar char="•"/>
            </a:pPr>
            <a:r>
              <a:rPr lang="en-AU" i="1" dirty="0">
                <a:solidFill>
                  <a:schemeClr val="tx1"/>
                </a:solidFill>
              </a:rPr>
              <a:t>Are there 2 out of 3 spaces in this lens with my piece currently in it?</a:t>
            </a:r>
            <a:endParaRPr lang="en-AU" dirty="0">
              <a:solidFill>
                <a:schemeClr val="tx1"/>
              </a:solidFill>
            </a:endParaRPr>
          </a:p>
          <a:p>
            <a:pPr marL="742950" lvl="1" indent="-285750">
              <a:buFont typeface="Arial" panose="020B0604020202020204" pitchFamily="34" charset="0"/>
              <a:buChar char="•"/>
            </a:pPr>
            <a:r>
              <a:rPr lang="en-AU" i="1" dirty="0">
                <a:solidFill>
                  <a:schemeClr val="tx1"/>
                </a:solidFill>
              </a:rPr>
              <a:t>Is the third space free?</a:t>
            </a:r>
          </a:p>
          <a:p>
            <a:pPr marL="742950" lvl="1" indent="-285750">
              <a:buFont typeface="Arial" panose="020B0604020202020204" pitchFamily="34" charset="0"/>
              <a:buChar char="•"/>
            </a:pPr>
            <a:endParaRPr lang="en-AU" dirty="0">
              <a:solidFill>
                <a:schemeClr val="tx1"/>
              </a:solidFill>
            </a:endParaRPr>
          </a:p>
          <a:p>
            <a:r>
              <a:rPr lang="en-AU" i="1" dirty="0">
                <a:solidFill>
                  <a:schemeClr val="tx1"/>
                </a:solidFill>
              </a:rPr>
              <a:t>Record your findings in the Agent Report</a:t>
            </a:r>
            <a:br>
              <a:rPr lang="en-AU" i="1" dirty="0">
                <a:solidFill>
                  <a:schemeClr val="tx1"/>
                </a:solidFill>
              </a:rPr>
            </a:br>
            <a:endParaRPr lang="en-AU" dirty="0">
              <a:solidFill>
                <a:schemeClr val="tx1"/>
              </a:solidFill>
            </a:endParaRPr>
          </a:p>
          <a:p>
            <a:r>
              <a:rPr lang="en-AU" i="1" dirty="0">
                <a:solidFill>
                  <a:schemeClr val="tx1"/>
                </a:solidFill>
              </a:rPr>
              <a:t>If your answer to both of these questions is “YES” for at least one lens, go to Envelope #4. If not, go to Envelope #5</a:t>
            </a:r>
            <a:endParaRPr lang="en-AU" dirty="0">
              <a:solidFill>
                <a:schemeClr val="tx1"/>
              </a:solidFill>
            </a:endParaRPr>
          </a:p>
          <a:p>
            <a:pPr algn="ctr"/>
            <a:endParaRPr lang="en-AU" sz="1600" dirty="0">
              <a:solidFill>
                <a:schemeClr val="tx1"/>
              </a:solidFill>
            </a:endParaRPr>
          </a:p>
        </p:txBody>
      </p:sp>
    </p:spTree>
    <p:extLst>
      <p:ext uri="{BB962C8B-B14F-4D97-AF65-F5344CB8AC3E}">
        <p14:creationId xmlns:p14="http://schemas.microsoft.com/office/powerpoint/2010/main" val="279867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Lenses Template</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tx1"/>
              </a:solidFill>
            </a:endParaRPr>
          </a:p>
        </p:txBody>
      </p:sp>
      <p:grpSp>
        <p:nvGrpSpPr>
          <p:cNvPr id="3" name="Group 2">
            <a:extLst>
              <a:ext uri="{FF2B5EF4-FFF2-40B4-BE49-F238E27FC236}">
                <a16:creationId xmlns:a16="http://schemas.microsoft.com/office/drawing/2014/main" id="{6E09C4C8-85EE-45A2-B6C5-0D9401B89477}"/>
              </a:ext>
            </a:extLst>
          </p:cNvPr>
          <p:cNvGrpSpPr/>
          <p:nvPr/>
        </p:nvGrpSpPr>
        <p:grpSpPr>
          <a:xfrm>
            <a:off x="1396252" y="2132133"/>
            <a:ext cx="1264246" cy="1355687"/>
            <a:chOff x="1396252" y="2132133"/>
            <a:chExt cx="1264246" cy="1355687"/>
          </a:xfrm>
        </p:grpSpPr>
        <p:cxnSp>
          <p:nvCxnSpPr>
            <p:cNvPr id="11" name="Straight Connector 10">
              <a:extLst>
                <a:ext uri="{FF2B5EF4-FFF2-40B4-BE49-F238E27FC236}">
                  <a16:creationId xmlns:a16="http://schemas.microsoft.com/office/drawing/2014/main" id="{6AC4B491-2013-4BE8-8174-C2E8D5D20DEF}"/>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F3A60D-8A8E-4176-8E8B-6CC5369DC906}"/>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ACB0A8-46F0-4F59-A9A3-25859268110B}"/>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77B8A1-72EA-4198-8D49-EBC1A9EF290C}"/>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0B0FC53B-8A15-48DD-AA9E-C8922860675F}"/>
              </a:ext>
            </a:extLst>
          </p:cNvPr>
          <p:cNvSpPr/>
          <p:nvPr/>
        </p:nvSpPr>
        <p:spPr>
          <a:xfrm>
            <a:off x="1860355" y="216158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a:extLst>
              <a:ext uri="{FF2B5EF4-FFF2-40B4-BE49-F238E27FC236}">
                <a16:creationId xmlns:a16="http://schemas.microsoft.com/office/drawing/2014/main" id="{CE4D6B6F-1DA1-4818-887C-838460DD2F1F}"/>
              </a:ext>
            </a:extLst>
          </p:cNvPr>
          <p:cNvSpPr/>
          <p:nvPr/>
        </p:nvSpPr>
        <p:spPr>
          <a:xfrm>
            <a:off x="1396252" y="216158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7858DA9A-9711-459E-972A-A148DF1F55F0}"/>
              </a:ext>
            </a:extLst>
          </p:cNvPr>
          <p:cNvSpPr/>
          <p:nvPr/>
        </p:nvSpPr>
        <p:spPr>
          <a:xfrm>
            <a:off x="2326683" y="216158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ectangle 73">
            <a:extLst>
              <a:ext uri="{FF2B5EF4-FFF2-40B4-BE49-F238E27FC236}">
                <a16:creationId xmlns:a16="http://schemas.microsoft.com/office/drawing/2014/main" id="{CB8BB100-BBA0-424D-8210-70D750FB7A54}"/>
              </a:ext>
            </a:extLst>
          </p:cNvPr>
          <p:cNvSpPr/>
          <p:nvPr/>
        </p:nvSpPr>
        <p:spPr>
          <a:xfrm>
            <a:off x="2326683"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6F414224-71F3-46B5-BB50-7F90EF56E5B8}"/>
              </a:ext>
            </a:extLst>
          </p:cNvPr>
          <p:cNvSpPr/>
          <p:nvPr/>
        </p:nvSpPr>
        <p:spPr>
          <a:xfrm>
            <a:off x="1860355"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94AC2947-BABD-4DF5-A4BD-18E416EBDC7D}"/>
              </a:ext>
            </a:extLst>
          </p:cNvPr>
          <p:cNvSpPr/>
          <p:nvPr/>
        </p:nvSpPr>
        <p:spPr>
          <a:xfrm>
            <a:off x="1396252"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D9C32571-BCE3-4381-83F7-64C18B171D35}"/>
              </a:ext>
            </a:extLst>
          </p:cNvPr>
          <p:cNvSpPr/>
          <p:nvPr/>
        </p:nvSpPr>
        <p:spPr>
          <a:xfrm>
            <a:off x="1396252"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a:extLst>
              <a:ext uri="{FF2B5EF4-FFF2-40B4-BE49-F238E27FC236}">
                <a16:creationId xmlns:a16="http://schemas.microsoft.com/office/drawing/2014/main" id="{73340CE8-2FF5-406B-A180-AC4214109C42}"/>
              </a:ext>
            </a:extLst>
          </p:cNvPr>
          <p:cNvSpPr/>
          <p:nvPr/>
        </p:nvSpPr>
        <p:spPr>
          <a:xfrm>
            <a:off x="1860355"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a:extLst>
              <a:ext uri="{FF2B5EF4-FFF2-40B4-BE49-F238E27FC236}">
                <a16:creationId xmlns:a16="http://schemas.microsoft.com/office/drawing/2014/main" id="{08940271-FD96-4B74-A7DA-6D9C04084265}"/>
              </a:ext>
            </a:extLst>
          </p:cNvPr>
          <p:cNvSpPr/>
          <p:nvPr/>
        </p:nvSpPr>
        <p:spPr>
          <a:xfrm>
            <a:off x="2326683"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0" name="Group 79">
            <a:extLst>
              <a:ext uri="{FF2B5EF4-FFF2-40B4-BE49-F238E27FC236}">
                <a16:creationId xmlns:a16="http://schemas.microsoft.com/office/drawing/2014/main" id="{59C01CEC-D20A-48F5-ADBE-B28559BB8284}"/>
              </a:ext>
            </a:extLst>
          </p:cNvPr>
          <p:cNvGrpSpPr/>
          <p:nvPr/>
        </p:nvGrpSpPr>
        <p:grpSpPr>
          <a:xfrm>
            <a:off x="1396252" y="4175503"/>
            <a:ext cx="1264246" cy="1355687"/>
            <a:chOff x="1396252" y="2132133"/>
            <a:chExt cx="1264246" cy="1355687"/>
          </a:xfrm>
        </p:grpSpPr>
        <p:cxnSp>
          <p:nvCxnSpPr>
            <p:cNvPr id="81" name="Straight Connector 80">
              <a:extLst>
                <a:ext uri="{FF2B5EF4-FFF2-40B4-BE49-F238E27FC236}">
                  <a16:creationId xmlns:a16="http://schemas.microsoft.com/office/drawing/2014/main" id="{E2ED730F-6A4B-4702-90F6-24119744BB4C}"/>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1E5DF50-5FBA-4C39-B492-7C95AD97134E}"/>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C520116-C29B-4830-8581-0B8A3AB27F46}"/>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DA0BE8F-8A8C-4F91-B45B-8F9641CB486B}"/>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8FE1C3E7-A9A5-4C1F-A6ED-EAD5553A8059}"/>
              </a:ext>
            </a:extLst>
          </p:cNvPr>
          <p:cNvSpPr/>
          <p:nvPr/>
        </p:nvSpPr>
        <p:spPr>
          <a:xfrm>
            <a:off x="1860355" y="420495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B8ABB435-0347-4D4E-B49E-5AA4A27DEA28}"/>
              </a:ext>
            </a:extLst>
          </p:cNvPr>
          <p:cNvSpPr/>
          <p:nvPr/>
        </p:nvSpPr>
        <p:spPr>
          <a:xfrm>
            <a:off x="1396252"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2E0DCDCF-4AE6-48AB-B22F-9F56538D8F32}"/>
              </a:ext>
            </a:extLst>
          </p:cNvPr>
          <p:cNvSpPr/>
          <p:nvPr/>
        </p:nvSpPr>
        <p:spPr>
          <a:xfrm>
            <a:off x="2326683"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51023B62-6B20-48D5-827C-C64EC785E77F}"/>
              </a:ext>
            </a:extLst>
          </p:cNvPr>
          <p:cNvSpPr/>
          <p:nvPr/>
        </p:nvSpPr>
        <p:spPr>
          <a:xfrm>
            <a:off x="2326683"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1E9FCE2D-7732-48F8-A55F-48E9C27FAEB9}"/>
              </a:ext>
            </a:extLst>
          </p:cNvPr>
          <p:cNvSpPr/>
          <p:nvPr/>
        </p:nvSpPr>
        <p:spPr>
          <a:xfrm>
            <a:off x="1860355" y="467163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DF26C98E-0FAA-46E1-B73F-F51D3CAF6E9F}"/>
              </a:ext>
            </a:extLst>
          </p:cNvPr>
          <p:cNvSpPr/>
          <p:nvPr/>
        </p:nvSpPr>
        <p:spPr>
          <a:xfrm>
            <a:off x="1396252"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a:extLst>
              <a:ext uri="{FF2B5EF4-FFF2-40B4-BE49-F238E27FC236}">
                <a16:creationId xmlns:a16="http://schemas.microsoft.com/office/drawing/2014/main" id="{251F18FA-24B8-4B3B-AB8B-4E9BE354B1DD}"/>
              </a:ext>
            </a:extLst>
          </p:cNvPr>
          <p:cNvSpPr/>
          <p:nvPr/>
        </p:nvSpPr>
        <p:spPr>
          <a:xfrm>
            <a:off x="1396252"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70A58669-3FEF-49EE-AF26-BEBBC7186AC0}"/>
              </a:ext>
            </a:extLst>
          </p:cNvPr>
          <p:cNvSpPr/>
          <p:nvPr/>
        </p:nvSpPr>
        <p:spPr>
          <a:xfrm>
            <a:off x="1860355" y="516365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2A7F85C6-A0BC-4ABF-A24D-63902819C583}"/>
              </a:ext>
            </a:extLst>
          </p:cNvPr>
          <p:cNvSpPr/>
          <p:nvPr/>
        </p:nvSpPr>
        <p:spPr>
          <a:xfrm>
            <a:off x="2326683"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4" name="Group 93">
            <a:extLst>
              <a:ext uri="{FF2B5EF4-FFF2-40B4-BE49-F238E27FC236}">
                <a16:creationId xmlns:a16="http://schemas.microsoft.com/office/drawing/2014/main" id="{69A8F45E-23BE-4A63-B55C-51B607C26942}"/>
              </a:ext>
            </a:extLst>
          </p:cNvPr>
          <p:cNvGrpSpPr/>
          <p:nvPr/>
        </p:nvGrpSpPr>
        <p:grpSpPr>
          <a:xfrm>
            <a:off x="3314499" y="2132133"/>
            <a:ext cx="1264246" cy="1355687"/>
            <a:chOff x="1396252" y="2132133"/>
            <a:chExt cx="1264246" cy="1355687"/>
          </a:xfrm>
        </p:grpSpPr>
        <p:cxnSp>
          <p:nvCxnSpPr>
            <p:cNvPr id="95" name="Straight Connector 94">
              <a:extLst>
                <a:ext uri="{FF2B5EF4-FFF2-40B4-BE49-F238E27FC236}">
                  <a16:creationId xmlns:a16="http://schemas.microsoft.com/office/drawing/2014/main" id="{E88034F4-5890-48A1-A50C-910F41D4EDDB}"/>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2D71907-9DB5-403F-BF40-C41C00E509A8}"/>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B30EBF8-02A2-47C1-8D3A-7B400880FE06}"/>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191C6AD-115B-4C28-8A7C-DB08F44B4175}"/>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9AC9B465-F61A-45BA-A606-45EE6A1D686C}"/>
              </a:ext>
            </a:extLst>
          </p:cNvPr>
          <p:cNvSpPr/>
          <p:nvPr/>
        </p:nvSpPr>
        <p:spPr>
          <a:xfrm>
            <a:off x="3778602"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a:extLst>
              <a:ext uri="{FF2B5EF4-FFF2-40B4-BE49-F238E27FC236}">
                <a16:creationId xmlns:a16="http://schemas.microsoft.com/office/drawing/2014/main" id="{BD0F7ADA-EF1C-4838-84AA-733A5A0F2723}"/>
              </a:ext>
            </a:extLst>
          </p:cNvPr>
          <p:cNvSpPr/>
          <p:nvPr/>
        </p:nvSpPr>
        <p:spPr>
          <a:xfrm>
            <a:off x="3314499"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8E197A2E-300B-40A2-BD90-369BE34A02C9}"/>
              </a:ext>
            </a:extLst>
          </p:cNvPr>
          <p:cNvSpPr/>
          <p:nvPr/>
        </p:nvSpPr>
        <p:spPr>
          <a:xfrm>
            <a:off x="4244930"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E529053A-D5FA-4C21-BFD7-80910BBC874A}"/>
              </a:ext>
            </a:extLst>
          </p:cNvPr>
          <p:cNvSpPr/>
          <p:nvPr/>
        </p:nvSpPr>
        <p:spPr>
          <a:xfrm>
            <a:off x="4244930" y="262826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636823F5-14C8-40B6-8C0F-724F51645758}"/>
              </a:ext>
            </a:extLst>
          </p:cNvPr>
          <p:cNvSpPr/>
          <p:nvPr/>
        </p:nvSpPr>
        <p:spPr>
          <a:xfrm>
            <a:off x="3778602" y="262826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0C7C4B27-9359-4D16-964C-F2C81AF7060B}"/>
              </a:ext>
            </a:extLst>
          </p:cNvPr>
          <p:cNvSpPr/>
          <p:nvPr/>
        </p:nvSpPr>
        <p:spPr>
          <a:xfrm>
            <a:off x="3314499" y="262826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946DCA1F-6C55-4F25-9A27-8CCB7908BF94}"/>
              </a:ext>
            </a:extLst>
          </p:cNvPr>
          <p:cNvSpPr/>
          <p:nvPr/>
        </p:nvSpPr>
        <p:spPr>
          <a:xfrm>
            <a:off x="3314499"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47ACA20E-7BFE-453B-AEF2-582AF0B78669}"/>
              </a:ext>
            </a:extLst>
          </p:cNvPr>
          <p:cNvSpPr/>
          <p:nvPr/>
        </p:nvSpPr>
        <p:spPr>
          <a:xfrm>
            <a:off x="3778602"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8697F945-0969-46D1-B538-F791DF2DC49D}"/>
              </a:ext>
            </a:extLst>
          </p:cNvPr>
          <p:cNvSpPr/>
          <p:nvPr/>
        </p:nvSpPr>
        <p:spPr>
          <a:xfrm>
            <a:off x="4244930"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8" name="Group 107">
            <a:extLst>
              <a:ext uri="{FF2B5EF4-FFF2-40B4-BE49-F238E27FC236}">
                <a16:creationId xmlns:a16="http://schemas.microsoft.com/office/drawing/2014/main" id="{B9749E6B-F211-4083-8817-12BFFD9B92AE}"/>
              </a:ext>
            </a:extLst>
          </p:cNvPr>
          <p:cNvGrpSpPr/>
          <p:nvPr/>
        </p:nvGrpSpPr>
        <p:grpSpPr>
          <a:xfrm>
            <a:off x="3314499" y="4175503"/>
            <a:ext cx="1264246" cy="1355687"/>
            <a:chOff x="1396252" y="2132133"/>
            <a:chExt cx="1264246" cy="1355687"/>
          </a:xfrm>
        </p:grpSpPr>
        <p:cxnSp>
          <p:nvCxnSpPr>
            <p:cNvPr id="109" name="Straight Connector 108">
              <a:extLst>
                <a:ext uri="{FF2B5EF4-FFF2-40B4-BE49-F238E27FC236}">
                  <a16:creationId xmlns:a16="http://schemas.microsoft.com/office/drawing/2014/main" id="{0FE0B8C4-D1BC-48FA-9A6C-5CF62852072C}"/>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D14500A-FDE1-413A-81CC-FBB4CE23A4B6}"/>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0CDFB1D-2070-445D-868C-4ECDDA3DF025}"/>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8004C0-6128-40C8-9C73-8355AD5D142D}"/>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Rectangle 112">
            <a:extLst>
              <a:ext uri="{FF2B5EF4-FFF2-40B4-BE49-F238E27FC236}">
                <a16:creationId xmlns:a16="http://schemas.microsoft.com/office/drawing/2014/main" id="{3B43DFE7-8443-4CD9-9CAD-10279D94866B}"/>
              </a:ext>
            </a:extLst>
          </p:cNvPr>
          <p:cNvSpPr/>
          <p:nvPr/>
        </p:nvSpPr>
        <p:spPr>
          <a:xfrm>
            <a:off x="3778602"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337D1D72-4303-4A6E-9F6E-90E3F2A76EE9}"/>
              </a:ext>
            </a:extLst>
          </p:cNvPr>
          <p:cNvSpPr/>
          <p:nvPr/>
        </p:nvSpPr>
        <p:spPr>
          <a:xfrm>
            <a:off x="3314499"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a:extLst>
              <a:ext uri="{FF2B5EF4-FFF2-40B4-BE49-F238E27FC236}">
                <a16:creationId xmlns:a16="http://schemas.microsoft.com/office/drawing/2014/main" id="{287F6E05-BEAE-48D1-A0C3-49AAAD73764E}"/>
              </a:ext>
            </a:extLst>
          </p:cNvPr>
          <p:cNvSpPr/>
          <p:nvPr/>
        </p:nvSpPr>
        <p:spPr>
          <a:xfrm>
            <a:off x="4244930" y="420495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78E6F112-55E6-4B83-A4D8-7FB145C55231}"/>
              </a:ext>
            </a:extLst>
          </p:cNvPr>
          <p:cNvSpPr/>
          <p:nvPr/>
        </p:nvSpPr>
        <p:spPr>
          <a:xfrm>
            <a:off x="4244930" y="467163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758A04FB-4B4C-4B78-A41A-750AEC3701C4}"/>
              </a:ext>
            </a:extLst>
          </p:cNvPr>
          <p:cNvSpPr/>
          <p:nvPr/>
        </p:nvSpPr>
        <p:spPr>
          <a:xfrm>
            <a:off x="3778602"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512AB0C4-D14D-43EB-95E9-EC57E7E6CA0B}"/>
              </a:ext>
            </a:extLst>
          </p:cNvPr>
          <p:cNvSpPr/>
          <p:nvPr/>
        </p:nvSpPr>
        <p:spPr>
          <a:xfrm>
            <a:off x="3314499"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a:extLst>
              <a:ext uri="{FF2B5EF4-FFF2-40B4-BE49-F238E27FC236}">
                <a16:creationId xmlns:a16="http://schemas.microsoft.com/office/drawing/2014/main" id="{C71E2B97-D7F0-4151-A104-500127F81AFB}"/>
              </a:ext>
            </a:extLst>
          </p:cNvPr>
          <p:cNvSpPr/>
          <p:nvPr/>
        </p:nvSpPr>
        <p:spPr>
          <a:xfrm>
            <a:off x="3314499"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a:extLst>
              <a:ext uri="{FF2B5EF4-FFF2-40B4-BE49-F238E27FC236}">
                <a16:creationId xmlns:a16="http://schemas.microsoft.com/office/drawing/2014/main" id="{598D26AF-602B-4DB5-95A8-D559BEE4BE02}"/>
              </a:ext>
            </a:extLst>
          </p:cNvPr>
          <p:cNvSpPr/>
          <p:nvPr/>
        </p:nvSpPr>
        <p:spPr>
          <a:xfrm>
            <a:off x="3778602"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Rectangle 120">
            <a:extLst>
              <a:ext uri="{FF2B5EF4-FFF2-40B4-BE49-F238E27FC236}">
                <a16:creationId xmlns:a16="http://schemas.microsoft.com/office/drawing/2014/main" id="{37CCCBCD-4104-4022-891E-24C05E69CAB4}"/>
              </a:ext>
            </a:extLst>
          </p:cNvPr>
          <p:cNvSpPr/>
          <p:nvPr/>
        </p:nvSpPr>
        <p:spPr>
          <a:xfrm>
            <a:off x="4244930" y="516365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0" name="Group 149">
            <a:extLst>
              <a:ext uri="{FF2B5EF4-FFF2-40B4-BE49-F238E27FC236}">
                <a16:creationId xmlns:a16="http://schemas.microsoft.com/office/drawing/2014/main" id="{97146BC3-B359-485D-8DF1-A0B94CC73E1F}"/>
              </a:ext>
            </a:extLst>
          </p:cNvPr>
          <p:cNvGrpSpPr/>
          <p:nvPr/>
        </p:nvGrpSpPr>
        <p:grpSpPr>
          <a:xfrm>
            <a:off x="5350644" y="2132133"/>
            <a:ext cx="1264246" cy="1355687"/>
            <a:chOff x="1396252" y="2132133"/>
            <a:chExt cx="1264246" cy="1355687"/>
          </a:xfrm>
        </p:grpSpPr>
        <p:cxnSp>
          <p:nvCxnSpPr>
            <p:cNvPr id="151" name="Straight Connector 150">
              <a:extLst>
                <a:ext uri="{FF2B5EF4-FFF2-40B4-BE49-F238E27FC236}">
                  <a16:creationId xmlns:a16="http://schemas.microsoft.com/office/drawing/2014/main" id="{2051897E-57B0-4418-9031-99A271852606}"/>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8F1429C-0973-407A-AD9A-3D45132FC12D}"/>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35AD52D-39CC-4C1B-9D73-A010976C1F8A}"/>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A470D36-678B-4911-BE7D-FD7741E6F6FA}"/>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Rectangle 154">
            <a:extLst>
              <a:ext uri="{FF2B5EF4-FFF2-40B4-BE49-F238E27FC236}">
                <a16:creationId xmlns:a16="http://schemas.microsoft.com/office/drawing/2014/main" id="{6DEAEA1F-DE75-4C01-AF76-0CC55983185A}"/>
              </a:ext>
            </a:extLst>
          </p:cNvPr>
          <p:cNvSpPr/>
          <p:nvPr/>
        </p:nvSpPr>
        <p:spPr>
          <a:xfrm>
            <a:off x="5814747"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Rectangle 155">
            <a:extLst>
              <a:ext uri="{FF2B5EF4-FFF2-40B4-BE49-F238E27FC236}">
                <a16:creationId xmlns:a16="http://schemas.microsoft.com/office/drawing/2014/main" id="{4E729562-8416-4CA7-AE5C-B96CAD6B9121}"/>
              </a:ext>
            </a:extLst>
          </p:cNvPr>
          <p:cNvSpPr/>
          <p:nvPr/>
        </p:nvSpPr>
        <p:spPr>
          <a:xfrm>
            <a:off x="5350644"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Rectangle 156">
            <a:extLst>
              <a:ext uri="{FF2B5EF4-FFF2-40B4-BE49-F238E27FC236}">
                <a16:creationId xmlns:a16="http://schemas.microsoft.com/office/drawing/2014/main" id="{B57123A2-53A0-4D21-A634-C919ECD8CD68}"/>
              </a:ext>
            </a:extLst>
          </p:cNvPr>
          <p:cNvSpPr/>
          <p:nvPr/>
        </p:nvSpPr>
        <p:spPr>
          <a:xfrm>
            <a:off x="6281075"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a:extLst>
              <a:ext uri="{FF2B5EF4-FFF2-40B4-BE49-F238E27FC236}">
                <a16:creationId xmlns:a16="http://schemas.microsoft.com/office/drawing/2014/main" id="{68F072F1-F92A-4EB6-858A-04A8C9FB9933}"/>
              </a:ext>
            </a:extLst>
          </p:cNvPr>
          <p:cNvSpPr/>
          <p:nvPr/>
        </p:nvSpPr>
        <p:spPr>
          <a:xfrm>
            <a:off x="6281075"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Rectangle 158">
            <a:extLst>
              <a:ext uri="{FF2B5EF4-FFF2-40B4-BE49-F238E27FC236}">
                <a16:creationId xmlns:a16="http://schemas.microsoft.com/office/drawing/2014/main" id="{93F41ACD-E126-40E3-9D35-D6EB4E37C09B}"/>
              </a:ext>
            </a:extLst>
          </p:cNvPr>
          <p:cNvSpPr/>
          <p:nvPr/>
        </p:nvSpPr>
        <p:spPr>
          <a:xfrm>
            <a:off x="5814747"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Rectangle 159">
            <a:extLst>
              <a:ext uri="{FF2B5EF4-FFF2-40B4-BE49-F238E27FC236}">
                <a16:creationId xmlns:a16="http://schemas.microsoft.com/office/drawing/2014/main" id="{52F456B6-04CF-4565-9307-BD4ECE9117C6}"/>
              </a:ext>
            </a:extLst>
          </p:cNvPr>
          <p:cNvSpPr/>
          <p:nvPr/>
        </p:nvSpPr>
        <p:spPr>
          <a:xfrm>
            <a:off x="5350644"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Rectangle 160">
            <a:extLst>
              <a:ext uri="{FF2B5EF4-FFF2-40B4-BE49-F238E27FC236}">
                <a16:creationId xmlns:a16="http://schemas.microsoft.com/office/drawing/2014/main" id="{F9880D74-4461-4085-9202-E267C85264F2}"/>
              </a:ext>
            </a:extLst>
          </p:cNvPr>
          <p:cNvSpPr/>
          <p:nvPr/>
        </p:nvSpPr>
        <p:spPr>
          <a:xfrm>
            <a:off x="5350644" y="312028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Rectangle 161">
            <a:extLst>
              <a:ext uri="{FF2B5EF4-FFF2-40B4-BE49-F238E27FC236}">
                <a16:creationId xmlns:a16="http://schemas.microsoft.com/office/drawing/2014/main" id="{CD691531-3CD2-40E4-BA1F-5911CF26C9DA}"/>
              </a:ext>
            </a:extLst>
          </p:cNvPr>
          <p:cNvSpPr/>
          <p:nvPr/>
        </p:nvSpPr>
        <p:spPr>
          <a:xfrm>
            <a:off x="5814747" y="312028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Rectangle 162">
            <a:extLst>
              <a:ext uri="{FF2B5EF4-FFF2-40B4-BE49-F238E27FC236}">
                <a16:creationId xmlns:a16="http://schemas.microsoft.com/office/drawing/2014/main" id="{C2FBDEAC-34FE-439D-B087-09D4C05BCD71}"/>
              </a:ext>
            </a:extLst>
          </p:cNvPr>
          <p:cNvSpPr/>
          <p:nvPr/>
        </p:nvSpPr>
        <p:spPr>
          <a:xfrm>
            <a:off x="6281075" y="312028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4" name="Group 163">
            <a:extLst>
              <a:ext uri="{FF2B5EF4-FFF2-40B4-BE49-F238E27FC236}">
                <a16:creationId xmlns:a16="http://schemas.microsoft.com/office/drawing/2014/main" id="{1B3D65E0-40FF-4020-9FC8-2A0418643A20}"/>
              </a:ext>
            </a:extLst>
          </p:cNvPr>
          <p:cNvGrpSpPr/>
          <p:nvPr/>
        </p:nvGrpSpPr>
        <p:grpSpPr>
          <a:xfrm>
            <a:off x="5350644" y="4175503"/>
            <a:ext cx="1264246" cy="1355687"/>
            <a:chOff x="1396252" y="2132133"/>
            <a:chExt cx="1264246" cy="1355687"/>
          </a:xfrm>
        </p:grpSpPr>
        <p:cxnSp>
          <p:nvCxnSpPr>
            <p:cNvPr id="165" name="Straight Connector 164">
              <a:extLst>
                <a:ext uri="{FF2B5EF4-FFF2-40B4-BE49-F238E27FC236}">
                  <a16:creationId xmlns:a16="http://schemas.microsoft.com/office/drawing/2014/main" id="{86C3ED76-4963-445B-8CE6-29DD6214719B}"/>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E5FAD24-BA73-4F0F-9A73-44CAA0B69782}"/>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32A8112-ECC9-457E-A720-BCAA2EB07B62}"/>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2E08AE3-0D3D-4BB4-8C4F-4DE95C38D57E}"/>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9" name="Rectangle 168">
            <a:extLst>
              <a:ext uri="{FF2B5EF4-FFF2-40B4-BE49-F238E27FC236}">
                <a16:creationId xmlns:a16="http://schemas.microsoft.com/office/drawing/2014/main" id="{3B3E4F26-B689-48F8-B53A-9FED09E5D9A3}"/>
              </a:ext>
            </a:extLst>
          </p:cNvPr>
          <p:cNvSpPr/>
          <p:nvPr/>
        </p:nvSpPr>
        <p:spPr>
          <a:xfrm>
            <a:off x="5814747"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Rectangle 169">
            <a:extLst>
              <a:ext uri="{FF2B5EF4-FFF2-40B4-BE49-F238E27FC236}">
                <a16:creationId xmlns:a16="http://schemas.microsoft.com/office/drawing/2014/main" id="{95D265EA-FDE8-4AEC-89E9-665C93DB4F4E}"/>
              </a:ext>
            </a:extLst>
          </p:cNvPr>
          <p:cNvSpPr/>
          <p:nvPr/>
        </p:nvSpPr>
        <p:spPr>
          <a:xfrm>
            <a:off x="5350644" y="420495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Rectangle 170">
            <a:extLst>
              <a:ext uri="{FF2B5EF4-FFF2-40B4-BE49-F238E27FC236}">
                <a16:creationId xmlns:a16="http://schemas.microsoft.com/office/drawing/2014/main" id="{BB0B6C3A-A69F-41C4-80B9-71883CF96B35}"/>
              </a:ext>
            </a:extLst>
          </p:cNvPr>
          <p:cNvSpPr/>
          <p:nvPr/>
        </p:nvSpPr>
        <p:spPr>
          <a:xfrm>
            <a:off x="6281075"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Rectangle 171">
            <a:extLst>
              <a:ext uri="{FF2B5EF4-FFF2-40B4-BE49-F238E27FC236}">
                <a16:creationId xmlns:a16="http://schemas.microsoft.com/office/drawing/2014/main" id="{2B5D83D8-BADC-4E86-9EDD-62A1EFBAE497}"/>
              </a:ext>
            </a:extLst>
          </p:cNvPr>
          <p:cNvSpPr/>
          <p:nvPr/>
        </p:nvSpPr>
        <p:spPr>
          <a:xfrm>
            <a:off x="6281075"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Rectangle 172">
            <a:extLst>
              <a:ext uri="{FF2B5EF4-FFF2-40B4-BE49-F238E27FC236}">
                <a16:creationId xmlns:a16="http://schemas.microsoft.com/office/drawing/2014/main" id="{4414AF26-1BA2-4BA3-8520-C20D8825A12F}"/>
              </a:ext>
            </a:extLst>
          </p:cNvPr>
          <p:cNvSpPr/>
          <p:nvPr/>
        </p:nvSpPr>
        <p:spPr>
          <a:xfrm>
            <a:off x="5814747" y="467163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Rectangle 173">
            <a:extLst>
              <a:ext uri="{FF2B5EF4-FFF2-40B4-BE49-F238E27FC236}">
                <a16:creationId xmlns:a16="http://schemas.microsoft.com/office/drawing/2014/main" id="{2C803A65-894B-44AD-AAE4-F6EA99363AE8}"/>
              </a:ext>
            </a:extLst>
          </p:cNvPr>
          <p:cNvSpPr/>
          <p:nvPr/>
        </p:nvSpPr>
        <p:spPr>
          <a:xfrm>
            <a:off x="5350644"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Rectangle 174">
            <a:extLst>
              <a:ext uri="{FF2B5EF4-FFF2-40B4-BE49-F238E27FC236}">
                <a16:creationId xmlns:a16="http://schemas.microsoft.com/office/drawing/2014/main" id="{D012F3DD-EC75-4650-8186-77DF3FEEC66D}"/>
              </a:ext>
            </a:extLst>
          </p:cNvPr>
          <p:cNvSpPr/>
          <p:nvPr/>
        </p:nvSpPr>
        <p:spPr>
          <a:xfrm>
            <a:off x="5350644"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Rectangle 175">
            <a:extLst>
              <a:ext uri="{FF2B5EF4-FFF2-40B4-BE49-F238E27FC236}">
                <a16:creationId xmlns:a16="http://schemas.microsoft.com/office/drawing/2014/main" id="{D9CE3DF8-3D8F-4924-BE28-18F935DA1060}"/>
              </a:ext>
            </a:extLst>
          </p:cNvPr>
          <p:cNvSpPr/>
          <p:nvPr/>
        </p:nvSpPr>
        <p:spPr>
          <a:xfrm>
            <a:off x="5814747"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Rectangle 176">
            <a:extLst>
              <a:ext uri="{FF2B5EF4-FFF2-40B4-BE49-F238E27FC236}">
                <a16:creationId xmlns:a16="http://schemas.microsoft.com/office/drawing/2014/main" id="{BA61D1B0-84C7-4268-B5B6-823A6F2D8D55}"/>
              </a:ext>
            </a:extLst>
          </p:cNvPr>
          <p:cNvSpPr/>
          <p:nvPr/>
        </p:nvSpPr>
        <p:spPr>
          <a:xfrm>
            <a:off x="6281075" y="516365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8" name="Group 177">
            <a:extLst>
              <a:ext uri="{FF2B5EF4-FFF2-40B4-BE49-F238E27FC236}">
                <a16:creationId xmlns:a16="http://schemas.microsoft.com/office/drawing/2014/main" id="{9630EF1C-96CE-4AF9-B09A-F44B526D459A}"/>
              </a:ext>
            </a:extLst>
          </p:cNvPr>
          <p:cNvGrpSpPr/>
          <p:nvPr/>
        </p:nvGrpSpPr>
        <p:grpSpPr>
          <a:xfrm>
            <a:off x="7312332" y="2132133"/>
            <a:ext cx="1264246" cy="1355687"/>
            <a:chOff x="1396252" y="2132133"/>
            <a:chExt cx="1264246" cy="1355687"/>
          </a:xfrm>
        </p:grpSpPr>
        <p:cxnSp>
          <p:nvCxnSpPr>
            <p:cNvPr id="179" name="Straight Connector 178">
              <a:extLst>
                <a:ext uri="{FF2B5EF4-FFF2-40B4-BE49-F238E27FC236}">
                  <a16:creationId xmlns:a16="http://schemas.microsoft.com/office/drawing/2014/main" id="{752A5DBF-03CD-49F5-B7F5-3AF98D731C55}"/>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8F7398A-C2C2-4A16-B5F9-785A077818AC}"/>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F50B2F1-82C5-4279-B807-15F6284119BE}"/>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2560743-BE56-433D-B2A9-83D9D5B5ED9F}"/>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Rectangle 182">
            <a:extLst>
              <a:ext uri="{FF2B5EF4-FFF2-40B4-BE49-F238E27FC236}">
                <a16:creationId xmlns:a16="http://schemas.microsoft.com/office/drawing/2014/main" id="{C6FBFD15-956E-4207-9104-5211607E5074}"/>
              </a:ext>
            </a:extLst>
          </p:cNvPr>
          <p:cNvSpPr/>
          <p:nvPr/>
        </p:nvSpPr>
        <p:spPr>
          <a:xfrm>
            <a:off x="7776435"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Rectangle 183">
            <a:extLst>
              <a:ext uri="{FF2B5EF4-FFF2-40B4-BE49-F238E27FC236}">
                <a16:creationId xmlns:a16="http://schemas.microsoft.com/office/drawing/2014/main" id="{A50007E9-0CC6-4A06-8BED-52050DC4D9C7}"/>
              </a:ext>
            </a:extLst>
          </p:cNvPr>
          <p:cNvSpPr/>
          <p:nvPr/>
        </p:nvSpPr>
        <p:spPr>
          <a:xfrm>
            <a:off x="7312332" y="216158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5" name="Rectangle 184">
            <a:extLst>
              <a:ext uri="{FF2B5EF4-FFF2-40B4-BE49-F238E27FC236}">
                <a16:creationId xmlns:a16="http://schemas.microsoft.com/office/drawing/2014/main" id="{05DC8B67-1E3F-457F-ACDF-DE4DDD34862A}"/>
              </a:ext>
            </a:extLst>
          </p:cNvPr>
          <p:cNvSpPr/>
          <p:nvPr/>
        </p:nvSpPr>
        <p:spPr>
          <a:xfrm>
            <a:off x="8242763" y="216158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Rectangle 185">
            <a:extLst>
              <a:ext uri="{FF2B5EF4-FFF2-40B4-BE49-F238E27FC236}">
                <a16:creationId xmlns:a16="http://schemas.microsoft.com/office/drawing/2014/main" id="{3A220BDF-07EB-4A73-B911-55A7A4BC4D4E}"/>
              </a:ext>
            </a:extLst>
          </p:cNvPr>
          <p:cNvSpPr/>
          <p:nvPr/>
        </p:nvSpPr>
        <p:spPr>
          <a:xfrm>
            <a:off x="8242763"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7" name="Rectangle 186">
            <a:extLst>
              <a:ext uri="{FF2B5EF4-FFF2-40B4-BE49-F238E27FC236}">
                <a16:creationId xmlns:a16="http://schemas.microsoft.com/office/drawing/2014/main" id="{4935E756-DD24-4BE0-9B19-29E53DEB25F2}"/>
              </a:ext>
            </a:extLst>
          </p:cNvPr>
          <p:cNvSpPr/>
          <p:nvPr/>
        </p:nvSpPr>
        <p:spPr>
          <a:xfrm>
            <a:off x="7776435" y="262826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Rectangle 187">
            <a:extLst>
              <a:ext uri="{FF2B5EF4-FFF2-40B4-BE49-F238E27FC236}">
                <a16:creationId xmlns:a16="http://schemas.microsoft.com/office/drawing/2014/main" id="{3A0A2D35-1134-497C-B853-1BB945F37A5B}"/>
              </a:ext>
            </a:extLst>
          </p:cNvPr>
          <p:cNvSpPr/>
          <p:nvPr/>
        </p:nvSpPr>
        <p:spPr>
          <a:xfrm>
            <a:off x="7312332" y="262826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Rectangle 188">
            <a:extLst>
              <a:ext uri="{FF2B5EF4-FFF2-40B4-BE49-F238E27FC236}">
                <a16:creationId xmlns:a16="http://schemas.microsoft.com/office/drawing/2014/main" id="{C44F97C0-3C2A-4D16-B4A7-C7C157FDE945}"/>
              </a:ext>
            </a:extLst>
          </p:cNvPr>
          <p:cNvSpPr/>
          <p:nvPr/>
        </p:nvSpPr>
        <p:spPr>
          <a:xfrm>
            <a:off x="7312332" y="312028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Rectangle 189">
            <a:extLst>
              <a:ext uri="{FF2B5EF4-FFF2-40B4-BE49-F238E27FC236}">
                <a16:creationId xmlns:a16="http://schemas.microsoft.com/office/drawing/2014/main" id="{96BBD8BB-59E0-4B0B-BC34-6369F03A6739}"/>
              </a:ext>
            </a:extLst>
          </p:cNvPr>
          <p:cNvSpPr/>
          <p:nvPr/>
        </p:nvSpPr>
        <p:spPr>
          <a:xfrm>
            <a:off x="7776435"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Rectangle 190">
            <a:extLst>
              <a:ext uri="{FF2B5EF4-FFF2-40B4-BE49-F238E27FC236}">
                <a16:creationId xmlns:a16="http://schemas.microsoft.com/office/drawing/2014/main" id="{D4914E33-12D5-4F44-B623-5C72DD33B292}"/>
              </a:ext>
            </a:extLst>
          </p:cNvPr>
          <p:cNvSpPr/>
          <p:nvPr/>
        </p:nvSpPr>
        <p:spPr>
          <a:xfrm>
            <a:off x="8242763" y="312028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2" name="Group 191">
            <a:extLst>
              <a:ext uri="{FF2B5EF4-FFF2-40B4-BE49-F238E27FC236}">
                <a16:creationId xmlns:a16="http://schemas.microsoft.com/office/drawing/2014/main" id="{ACEF3628-0B8C-4214-8ECD-4087391DD2A6}"/>
              </a:ext>
            </a:extLst>
          </p:cNvPr>
          <p:cNvGrpSpPr/>
          <p:nvPr/>
        </p:nvGrpSpPr>
        <p:grpSpPr>
          <a:xfrm>
            <a:off x="7312332" y="4175503"/>
            <a:ext cx="1264246" cy="1355687"/>
            <a:chOff x="1396252" y="2132133"/>
            <a:chExt cx="1264246" cy="1355687"/>
          </a:xfrm>
        </p:grpSpPr>
        <p:cxnSp>
          <p:nvCxnSpPr>
            <p:cNvPr id="193" name="Straight Connector 192">
              <a:extLst>
                <a:ext uri="{FF2B5EF4-FFF2-40B4-BE49-F238E27FC236}">
                  <a16:creationId xmlns:a16="http://schemas.microsoft.com/office/drawing/2014/main" id="{04A4A81A-1DDA-4494-9AFC-33CD388BBBF3}"/>
                </a:ext>
              </a:extLst>
            </p:cNvPr>
            <p:cNvCxnSpPr>
              <a:cxnSpLocks/>
            </p:cNvCxnSpPr>
            <p:nvPr/>
          </p:nvCxnSpPr>
          <p:spPr>
            <a:xfrm>
              <a:off x="1396252" y="2609007"/>
              <a:ext cx="12642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156245B-EEB1-414B-8CDB-9FF73F0F0DC7}"/>
                </a:ext>
              </a:extLst>
            </p:cNvPr>
            <p:cNvCxnSpPr/>
            <p:nvPr/>
          </p:nvCxnSpPr>
          <p:spPr>
            <a:xfrm>
              <a:off x="1833930"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0427C85-1714-4A4C-BBCD-9FC5D428F885}"/>
                </a:ext>
              </a:extLst>
            </p:cNvPr>
            <p:cNvCxnSpPr/>
            <p:nvPr/>
          </p:nvCxnSpPr>
          <p:spPr>
            <a:xfrm>
              <a:off x="2283126" y="2132133"/>
              <a:ext cx="0" cy="1355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720613D-9F4D-4C03-BB08-61EFB22A3E81}"/>
                </a:ext>
              </a:extLst>
            </p:cNvPr>
            <p:cNvCxnSpPr>
              <a:cxnSpLocks/>
            </p:cNvCxnSpPr>
            <p:nvPr/>
          </p:nvCxnSpPr>
          <p:spPr>
            <a:xfrm flipH="1">
              <a:off x="1396252" y="3069836"/>
              <a:ext cx="12642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7" name="Rectangle 196">
            <a:extLst>
              <a:ext uri="{FF2B5EF4-FFF2-40B4-BE49-F238E27FC236}">
                <a16:creationId xmlns:a16="http://schemas.microsoft.com/office/drawing/2014/main" id="{21BDC489-1B21-434B-85E6-BCE216041177}"/>
              </a:ext>
            </a:extLst>
          </p:cNvPr>
          <p:cNvSpPr/>
          <p:nvPr/>
        </p:nvSpPr>
        <p:spPr>
          <a:xfrm>
            <a:off x="7776435"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Rectangle 197">
            <a:extLst>
              <a:ext uri="{FF2B5EF4-FFF2-40B4-BE49-F238E27FC236}">
                <a16:creationId xmlns:a16="http://schemas.microsoft.com/office/drawing/2014/main" id="{422A4E93-B1A1-4543-AB42-1D0C8F87A21B}"/>
              </a:ext>
            </a:extLst>
          </p:cNvPr>
          <p:cNvSpPr/>
          <p:nvPr/>
        </p:nvSpPr>
        <p:spPr>
          <a:xfrm>
            <a:off x="7312332" y="4204950"/>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Rectangle 198">
            <a:extLst>
              <a:ext uri="{FF2B5EF4-FFF2-40B4-BE49-F238E27FC236}">
                <a16:creationId xmlns:a16="http://schemas.microsoft.com/office/drawing/2014/main" id="{FCC4F27E-6011-414B-B8CB-607C2F52064E}"/>
              </a:ext>
            </a:extLst>
          </p:cNvPr>
          <p:cNvSpPr/>
          <p:nvPr/>
        </p:nvSpPr>
        <p:spPr>
          <a:xfrm>
            <a:off x="8242763" y="4204950"/>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Rectangle 199">
            <a:extLst>
              <a:ext uri="{FF2B5EF4-FFF2-40B4-BE49-F238E27FC236}">
                <a16:creationId xmlns:a16="http://schemas.microsoft.com/office/drawing/2014/main" id="{832CB5B4-4258-4444-BE67-1799904A2CD2}"/>
              </a:ext>
            </a:extLst>
          </p:cNvPr>
          <p:cNvSpPr/>
          <p:nvPr/>
        </p:nvSpPr>
        <p:spPr>
          <a:xfrm>
            <a:off x="8242763"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Rectangle 200">
            <a:extLst>
              <a:ext uri="{FF2B5EF4-FFF2-40B4-BE49-F238E27FC236}">
                <a16:creationId xmlns:a16="http://schemas.microsoft.com/office/drawing/2014/main" id="{AE029122-F558-44AF-B282-D945A13F3EB3}"/>
              </a:ext>
            </a:extLst>
          </p:cNvPr>
          <p:cNvSpPr/>
          <p:nvPr/>
        </p:nvSpPr>
        <p:spPr>
          <a:xfrm>
            <a:off x="7776435" y="4671633"/>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Rectangle 201">
            <a:extLst>
              <a:ext uri="{FF2B5EF4-FFF2-40B4-BE49-F238E27FC236}">
                <a16:creationId xmlns:a16="http://schemas.microsoft.com/office/drawing/2014/main" id="{9D0F3CBD-30CF-4B3F-95B2-F669991EEB82}"/>
              </a:ext>
            </a:extLst>
          </p:cNvPr>
          <p:cNvSpPr/>
          <p:nvPr/>
        </p:nvSpPr>
        <p:spPr>
          <a:xfrm>
            <a:off x="7312332" y="467163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Rectangle 202">
            <a:extLst>
              <a:ext uri="{FF2B5EF4-FFF2-40B4-BE49-F238E27FC236}">
                <a16:creationId xmlns:a16="http://schemas.microsoft.com/office/drawing/2014/main" id="{4FA7BC9A-5441-4853-A6BD-1F74BCF50762}"/>
              </a:ext>
            </a:extLst>
          </p:cNvPr>
          <p:cNvSpPr/>
          <p:nvPr/>
        </p:nvSpPr>
        <p:spPr>
          <a:xfrm>
            <a:off x="7312332" y="5163658"/>
            <a:ext cx="394122" cy="41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a:extLst>
              <a:ext uri="{FF2B5EF4-FFF2-40B4-BE49-F238E27FC236}">
                <a16:creationId xmlns:a16="http://schemas.microsoft.com/office/drawing/2014/main" id="{4D9490C5-E9EA-4809-BE3B-8BBA519A1688}"/>
              </a:ext>
            </a:extLst>
          </p:cNvPr>
          <p:cNvSpPr/>
          <p:nvPr/>
        </p:nvSpPr>
        <p:spPr>
          <a:xfrm>
            <a:off x="7776435"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a:extLst>
              <a:ext uri="{FF2B5EF4-FFF2-40B4-BE49-F238E27FC236}">
                <a16:creationId xmlns:a16="http://schemas.microsoft.com/office/drawing/2014/main" id="{485B4705-8A15-4A2C-85B1-942531260046}"/>
              </a:ext>
            </a:extLst>
          </p:cNvPr>
          <p:cNvSpPr/>
          <p:nvPr/>
        </p:nvSpPr>
        <p:spPr>
          <a:xfrm>
            <a:off x="8242763" y="516365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Rectangle 205">
            <a:extLst>
              <a:ext uri="{FF2B5EF4-FFF2-40B4-BE49-F238E27FC236}">
                <a16:creationId xmlns:a16="http://schemas.microsoft.com/office/drawing/2014/main" id="{24D6CB6C-6D62-4C0E-94D2-CAFAD35A3C0E}"/>
              </a:ext>
            </a:extLst>
          </p:cNvPr>
          <p:cNvSpPr/>
          <p:nvPr/>
        </p:nvSpPr>
        <p:spPr>
          <a:xfrm>
            <a:off x="1425484" y="4162465"/>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Rectangle 206">
            <a:extLst>
              <a:ext uri="{FF2B5EF4-FFF2-40B4-BE49-F238E27FC236}">
                <a16:creationId xmlns:a16="http://schemas.microsoft.com/office/drawing/2014/main" id="{EC275C3D-82AB-4957-B064-EC1D85FDC4A9}"/>
              </a:ext>
            </a:extLst>
          </p:cNvPr>
          <p:cNvSpPr/>
          <p:nvPr/>
        </p:nvSpPr>
        <p:spPr>
          <a:xfrm>
            <a:off x="1425484" y="4629148"/>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Rectangle 207">
            <a:extLst>
              <a:ext uri="{FF2B5EF4-FFF2-40B4-BE49-F238E27FC236}">
                <a16:creationId xmlns:a16="http://schemas.microsoft.com/office/drawing/2014/main" id="{AB628DDB-DCBF-4B42-A8D5-5FFB504B519A}"/>
              </a:ext>
            </a:extLst>
          </p:cNvPr>
          <p:cNvSpPr/>
          <p:nvPr/>
        </p:nvSpPr>
        <p:spPr>
          <a:xfrm>
            <a:off x="1425484" y="5121173"/>
            <a:ext cx="394122" cy="41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a:extLst>
              <a:ext uri="{FF2B5EF4-FFF2-40B4-BE49-F238E27FC236}">
                <a16:creationId xmlns:a16="http://schemas.microsoft.com/office/drawing/2014/main" id="{3DBBABC8-4393-459F-80FE-19FE53D8012B}"/>
              </a:ext>
            </a:extLst>
          </p:cNvPr>
          <p:cNvSpPr/>
          <p:nvPr/>
        </p:nvSpPr>
        <p:spPr>
          <a:xfrm>
            <a:off x="1375550" y="1769168"/>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1</a:t>
            </a:r>
          </a:p>
        </p:txBody>
      </p:sp>
      <p:sp>
        <p:nvSpPr>
          <p:cNvPr id="210" name="Rectangle 209">
            <a:extLst>
              <a:ext uri="{FF2B5EF4-FFF2-40B4-BE49-F238E27FC236}">
                <a16:creationId xmlns:a16="http://schemas.microsoft.com/office/drawing/2014/main" id="{3C8917DA-0D01-47BF-9CE2-D90932850258}"/>
              </a:ext>
            </a:extLst>
          </p:cNvPr>
          <p:cNvSpPr/>
          <p:nvPr/>
        </p:nvSpPr>
        <p:spPr>
          <a:xfrm>
            <a:off x="1375550" y="3815226"/>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5</a:t>
            </a:r>
          </a:p>
        </p:txBody>
      </p:sp>
      <p:sp>
        <p:nvSpPr>
          <p:cNvPr id="211" name="Rectangle 210">
            <a:extLst>
              <a:ext uri="{FF2B5EF4-FFF2-40B4-BE49-F238E27FC236}">
                <a16:creationId xmlns:a16="http://schemas.microsoft.com/office/drawing/2014/main" id="{D05D0160-CA5B-4291-A0C1-57962CAE7491}"/>
              </a:ext>
            </a:extLst>
          </p:cNvPr>
          <p:cNvSpPr/>
          <p:nvPr/>
        </p:nvSpPr>
        <p:spPr>
          <a:xfrm>
            <a:off x="3379776" y="1769168"/>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2</a:t>
            </a:r>
          </a:p>
        </p:txBody>
      </p:sp>
      <p:sp>
        <p:nvSpPr>
          <p:cNvPr id="212" name="Rectangle 211">
            <a:extLst>
              <a:ext uri="{FF2B5EF4-FFF2-40B4-BE49-F238E27FC236}">
                <a16:creationId xmlns:a16="http://schemas.microsoft.com/office/drawing/2014/main" id="{D70CEE55-DE2C-4396-BEC5-CDF9CD2C747F}"/>
              </a:ext>
            </a:extLst>
          </p:cNvPr>
          <p:cNvSpPr/>
          <p:nvPr/>
        </p:nvSpPr>
        <p:spPr>
          <a:xfrm>
            <a:off x="3379776" y="3815226"/>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6</a:t>
            </a:r>
          </a:p>
        </p:txBody>
      </p:sp>
      <p:sp>
        <p:nvSpPr>
          <p:cNvPr id="213" name="Rectangle 212">
            <a:extLst>
              <a:ext uri="{FF2B5EF4-FFF2-40B4-BE49-F238E27FC236}">
                <a16:creationId xmlns:a16="http://schemas.microsoft.com/office/drawing/2014/main" id="{978276CB-F6D8-4A5E-8736-77054C0934D8}"/>
              </a:ext>
            </a:extLst>
          </p:cNvPr>
          <p:cNvSpPr/>
          <p:nvPr/>
        </p:nvSpPr>
        <p:spPr>
          <a:xfrm>
            <a:off x="5339619" y="1769168"/>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3</a:t>
            </a:r>
          </a:p>
        </p:txBody>
      </p:sp>
      <p:sp>
        <p:nvSpPr>
          <p:cNvPr id="214" name="Rectangle 213">
            <a:extLst>
              <a:ext uri="{FF2B5EF4-FFF2-40B4-BE49-F238E27FC236}">
                <a16:creationId xmlns:a16="http://schemas.microsoft.com/office/drawing/2014/main" id="{9260A668-2F4F-4F1F-A748-2FBF7F41BEBA}"/>
              </a:ext>
            </a:extLst>
          </p:cNvPr>
          <p:cNvSpPr/>
          <p:nvPr/>
        </p:nvSpPr>
        <p:spPr>
          <a:xfrm>
            <a:off x="5339619" y="3815226"/>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7</a:t>
            </a:r>
          </a:p>
        </p:txBody>
      </p:sp>
      <p:sp>
        <p:nvSpPr>
          <p:cNvPr id="215" name="Rectangle 214">
            <a:extLst>
              <a:ext uri="{FF2B5EF4-FFF2-40B4-BE49-F238E27FC236}">
                <a16:creationId xmlns:a16="http://schemas.microsoft.com/office/drawing/2014/main" id="{956CC644-A658-46AF-BEB2-9331DF308393}"/>
              </a:ext>
            </a:extLst>
          </p:cNvPr>
          <p:cNvSpPr/>
          <p:nvPr/>
        </p:nvSpPr>
        <p:spPr>
          <a:xfrm>
            <a:off x="7329430" y="1769168"/>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4</a:t>
            </a:r>
          </a:p>
        </p:txBody>
      </p:sp>
      <p:sp>
        <p:nvSpPr>
          <p:cNvPr id="216" name="Rectangle 215">
            <a:extLst>
              <a:ext uri="{FF2B5EF4-FFF2-40B4-BE49-F238E27FC236}">
                <a16:creationId xmlns:a16="http://schemas.microsoft.com/office/drawing/2014/main" id="{FF83ACD3-5DC0-44D1-A74E-6E28A6C19CFA}"/>
              </a:ext>
            </a:extLst>
          </p:cNvPr>
          <p:cNvSpPr/>
          <p:nvPr/>
        </p:nvSpPr>
        <p:spPr>
          <a:xfrm>
            <a:off x="7329430" y="3815226"/>
            <a:ext cx="1345251" cy="3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Segoe UI Black" panose="020B0A02040204020203" pitchFamily="34" charset="0"/>
                <a:ea typeface="Segoe UI Black" panose="020B0A02040204020203" pitchFamily="34" charset="0"/>
              </a:rPr>
              <a:t>Lens 8</a:t>
            </a:r>
          </a:p>
        </p:txBody>
      </p:sp>
    </p:spTree>
    <p:extLst>
      <p:ext uri="{BB962C8B-B14F-4D97-AF65-F5344CB8AC3E}">
        <p14:creationId xmlns:p14="http://schemas.microsoft.com/office/powerpoint/2010/main" val="91706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#4</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u="sng" dirty="0">
                <a:solidFill>
                  <a:schemeClr val="tx1"/>
                </a:solidFill>
              </a:rPr>
              <a:t>Your task:</a:t>
            </a:r>
            <a:r>
              <a:rPr lang="en-AU" sz="1600" i="1" dirty="0">
                <a:solidFill>
                  <a:schemeClr val="tx1"/>
                </a:solidFill>
              </a:rPr>
              <a:t> Find your winning move. NOW!</a:t>
            </a:r>
            <a:endParaRPr lang="en-AU" sz="1600" dirty="0">
              <a:solidFill>
                <a:schemeClr val="tx1"/>
              </a:solidFill>
            </a:endParaRPr>
          </a:p>
          <a:p>
            <a:endParaRPr lang="en-AU" sz="1600" dirty="0">
              <a:solidFill>
                <a:schemeClr val="tx1"/>
              </a:solidFill>
            </a:endParaRPr>
          </a:p>
          <a:p>
            <a:r>
              <a:rPr lang="en-AU" sz="1600" dirty="0">
                <a:solidFill>
                  <a:schemeClr val="tx1"/>
                </a:solidFill>
              </a:rPr>
              <a:t>Intelligence:</a:t>
            </a:r>
          </a:p>
          <a:p>
            <a:pPr marL="742950" lvl="1" indent="-285750">
              <a:buFont typeface="Arial" panose="020B0604020202020204" pitchFamily="34" charset="0"/>
              <a:buChar char="•"/>
            </a:pPr>
            <a:r>
              <a:rPr lang="en-AU" sz="1600" dirty="0">
                <a:solidFill>
                  <a:schemeClr val="tx1"/>
                </a:solidFill>
              </a:rPr>
              <a:t>Select the first possible lens which has a “YES” recorded next to BOTH of the questions in Envelope #3 namely:</a:t>
            </a:r>
          </a:p>
          <a:p>
            <a:pPr marL="1200150" lvl="2" indent="-285750">
              <a:buFont typeface="Arial" panose="020B0604020202020204" pitchFamily="34" charset="0"/>
              <a:buChar char="•"/>
            </a:pPr>
            <a:r>
              <a:rPr lang="en-AU" sz="1600" i="1" dirty="0">
                <a:solidFill>
                  <a:schemeClr val="tx1"/>
                </a:solidFill>
              </a:rPr>
              <a:t>Are there 2 out of 3 spaces in this lens with my piece currently in it?</a:t>
            </a:r>
            <a:endParaRPr lang="en-AU" sz="1600" dirty="0">
              <a:solidFill>
                <a:schemeClr val="tx1"/>
              </a:solidFill>
            </a:endParaRPr>
          </a:p>
          <a:p>
            <a:pPr marL="1200150" lvl="2" indent="-285750">
              <a:buFont typeface="Arial" panose="020B0604020202020204" pitchFamily="34" charset="0"/>
              <a:buChar char="•"/>
            </a:pPr>
            <a:r>
              <a:rPr lang="en-AU" sz="1600" i="1" dirty="0">
                <a:solidFill>
                  <a:schemeClr val="tx1"/>
                </a:solidFill>
              </a:rPr>
              <a:t>Is the third space free?</a:t>
            </a:r>
            <a:endParaRPr lang="en-AU" sz="1600" dirty="0">
              <a:solidFill>
                <a:schemeClr val="tx1"/>
              </a:solidFill>
            </a:endParaRPr>
          </a:p>
          <a:p>
            <a:pPr lvl="1"/>
            <a:r>
              <a:rPr lang="en-AU" sz="1600" dirty="0">
                <a:solidFill>
                  <a:schemeClr val="tx1"/>
                </a:solidFill>
              </a:rPr>
              <a:t> </a:t>
            </a:r>
          </a:p>
          <a:p>
            <a:pPr lvl="0"/>
            <a:r>
              <a:rPr lang="en-AU" sz="1600" dirty="0">
                <a:solidFill>
                  <a:schemeClr val="tx1"/>
                </a:solidFill>
              </a:rPr>
              <a:t>With that lens, find the third position that you will need to put your piece in order for all three boxes of the lens to contain your pieces. This is where you will make your winning move.</a:t>
            </a:r>
          </a:p>
          <a:p>
            <a:endParaRPr lang="en-AU" sz="1600" i="1" dirty="0">
              <a:solidFill>
                <a:schemeClr val="tx1"/>
              </a:solidFill>
            </a:endParaRPr>
          </a:p>
          <a:p>
            <a:r>
              <a:rPr lang="en-AU" sz="1600" i="1" dirty="0">
                <a:solidFill>
                  <a:schemeClr val="tx1"/>
                </a:solidFill>
              </a:rPr>
              <a:t>What move do you make, Agent?</a:t>
            </a:r>
          </a:p>
          <a:p>
            <a:endParaRPr lang="en-AU" sz="1600" dirty="0">
              <a:solidFill>
                <a:schemeClr val="tx1"/>
              </a:solidFill>
            </a:endParaRPr>
          </a:p>
          <a:p>
            <a:r>
              <a:rPr lang="en-AU" sz="1600" i="1" dirty="0">
                <a:solidFill>
                  <a:schemeClr val="tx1"/>
                </a:solidFill>
              </a:rPr>
              <a:t>Record the number of the square you will play in on the Agent Report (use your special vision goggles!). Move to Envelope #8</a:t>
            </a:r>
            <a:endParaRPr lang="en-AU" sz="1600" dirty="0">
              <a:solidFill>
                <a:schemeClr val="tx1"/>
              </a:solidFill>
            </a:endParaRPr>
          </a:p>
          <a:p>
            <a:pPr algn="ctr"/>
            <a:endParaRPr lang="en-AU" sz="1400" dirty="0">
              <a:solidFill>
                <a:schemeClr val="tx1"/>
              </a:solidFill>
            </a:endParaRPr>
          </a:p>
        </p:txBody>
      </p:sp>
    </p:spTree>
    <p:extLst>
      <p:ext uri="{BB962C8B-B14F-4D97-AF65-F5344CB8AC3E}">
        <p14:creationId xmlns:p14="http://schemas.microsoft.com/office/powerpoint/2010/main" val="80026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#5</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u="sng" dirty="0">
                <a:solidFill>
                  <a:schemeClr val="tx1"/>
                </a:solidFill>
              </a:rPr>
              <a:t>Your task:</a:t>
            </a:r>
            <a:r>
              <a:rPr lang="en-AU" i="1" dirty="0">
                <a:solidFill>
                  <a:schemeClr val="tx1"/>
                </a:solidFill>
              </a:rPr>
              <a:t> Find out if your opponent has a winning move that can be played.</a:t>
            </a:r>
            <a:endParaRPr lang="en-AU" dirty="0">
              <a:solidFill>
                <a:schemeClr val="tx1"/>
              </a:solidFill>
            </a:endParaRPr>
          </a:p>
          <a:p>
            <a:endParaRPr lang="en-AU" i="1" dirty="0">
              <a:solidFill>
                <a:schemeClr val="tx1"/>
              </a:solidFill>
            </a:endParaRPr>
          </a:p>
          <a:p>
            <a:r>
              <a:rPr lang="en-AU" i="1" dirty="0">
                <a:solidFill>
                  <a:schemeClr val="tx1"/>
                </a:solidFill>
              </a:rPr>
              <a:t>Intelligence: </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Use the same lens template as from Envelope #3 for you to check if there is a winning move that can be played by your opponent. </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Apply each </a:t>
            </a:r>
            <a:r>
              <a:rPr lang="en-AU" i="1" dirty="0" err="1">
                <a:solidFill>
                  <a:schemeClr val="tx1"/>
                </a:solidFill>
              </a:rPr>
              <a:t>lense</a:t>
            </a:r>
            <a:r>
              <a:rPr lang="en-AU" i="1" dirty="0">
                <a:solidFill>
                  <a:schemeClr val="tx1"/>
                </a:solidFill>
              </a:rPr>
              <a:t> over the current board (from Envelope #1).</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For each lens, check: </a:t>
            </a:r>
            <a:endParaRPr lang="en-AU" dirty="0">
              <a:solidFill>
                <a:schemeClr val="tx1"/>
              </a:solidFill>
            </a:endParaRPr>
          </a:p>
          <a:p>
            <a:pPr marL="742950" lvl="1" indent="-285750">
              <a:buFont typeface="Arial" panose="020B0604020202020204" pitchFamily="34" charset="0"/>
              <a:buChar char="•"/>
            </a:pPr>
            <a:r>
              <a:rPr lang="en-AU" i="1" dirty="0">
                <a:solidFill>
                  <a:schemeClr val="tx1"/>
                </a:solidFill>
              </a:rPr>
              <a:t>Are there 2 out of 3 spaces in this lens with my opponent’s piece currently in it?</a:t>
            </a:r>
            <a:endParaRPr lang="en-AU" dirty="0">
              <a:solidFill>
                <a:schemeClr val="tx1"/>
              </a:solidFill>
            </a:endParaRPr>
          </a:p>
          <a:p>
            <a:pPr marL="742950" lvl="1" indent="-285750">
              <a:buFont typeface="Arial" panose="020B0604020202020204" pitchFamily="34" charset="0"/>
              <a:buChar char="•"/>
            </a:pPr>
            <a:r>
              <a:rPr lang="en-AU" i="1" dirty="0">
                <a:solidFill>
                  <a:schemeClr val="tx1"/>
                </a:solidFill>
              </a:rPr>
              <a:t>Is the third space free?</a:t>
            </a:r>
            <a:endParaRPr lang="en-AU" dirty="0">
              <a:solidFill>
                <a:schemeClr val="tx1"/>
              </a:solidFill>
            </a:endParaRPr>
          </a:p>
          <a:p>
            <a:endParaRPr lang="en-AU" i="1" dirty="0">
              <a:solidFill>
                <a:schemeClr val="tx1"/>
              </a:solidFill>
            </a:endParaRPr>
          </a:p>
          <a:p>
            <a:r>
              <a:rPr lang="en-AU" i="1" dirty="0">
                <a:solidFill>
                  <a:schemeClr val="tx1"/>
                </a:solidFill>
              </a:rPr>
              <a:t>Record your findings in the Agent Report</a:t>
            </a:r>
            <a:endParaRPr lang="en-AU" dirty="0">
              <a:solidFill>
                <a:schemeClr val="tx1"/>
              </a:solidFill>
            </a:endParaRPr>
          </a:p>
          <a:p>
            <a:endParaRPr lang="en-AU" i="1" dirty="0">
              <a:solidFill>
                <a:schemeClr val="tx1"/>
              </a:solidFill>
            </a:endParaRPr>
          </a:p>
          <a:p>
            <a:r>
              <a:rPr lang="en-AU" i="1" dirty="0">
                <a:solidFill>
                  <a:schemeClr val="tx1"/>
                </a:solidFill>
              </a:rPr>
              <a:t>If your answer to any of these lenses is “YES” for BOTH questions, go to Envelope #6. If not, go to Envelope #7</a:t>
            </a:r>
            <a:endParaRPr lang="en-AU" sz="1400" dirty="0">
              <a:solidFill>
                <a:schemeClr val="tx1"/>
              </a:solidFill>
            </a:endParaRPr>
          </a:p>
        </p:txBody>
      </p:sp>
    </p:spTree>
    <p:extLst>
      <p:ext uri="{BB962C8B-B14F-4D97-AF65-F5344CB8AC3E}">
        <p14:creationId xmlns:p14="http://schemas.microsoft.com/office/powerpoint/2010/main" val="341269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#6</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u="sng" dirty="0">
                <a:solidFill>
                  <a:schemeClr val="tx1"/>
                </a:solidFill>
              </a:rPr>
              <a:t>Your task:</a:t>
            </a:r>
            <a:r>
              <a:rPr lang="en-AU" sz="1600" i="1" dirty="0">
                <a:solidFill>
                  <a:schemeClr val="tx1"/>
                </a:solidFill>
              </a:rPr>
              <a:t> Find out how to block your opponent’s winning move. NOW!</a:t>
            </a:r>
            <a:endParaRPr lang="en-AU" sz="1600" dirty="0">
              <a:solidFill>
                <a:schemeClr val="tx1"/>
              </a:solidFill>
            </a:endParaRPr>
          </a:p>
          <a:p>
            <a:endParaRPr lang="en-AU" sz="1600" dirty="0">
              <a:solidFill>
                <a:schemeClr val="tx1"/>
              </a:solidFill>
            </a:endParaRPr>
          </a:p>
          <a:p>
            <a:r>
              <a:rPr lang="en-AU" sz="1600" dirty="0">
                <a:solidFill>
                  <a:schemeClr val="tx1"/>
                </a:solidFill>
              </a:rPr>
              <a:t>Intelligence:</a:t>
            </a:r>
          </a:p>
          <a:p>
            <a:pPr marL="285750" lvl="0" indent="-285750">
              <a:buFont typeface="Arial" panose="020B0604020202020204" pitchFamily="34" charset="0"/>
              <a:buChar char="•"/>
            </a:pPr>
            <a:r>
              <a:rPr lang="en-AU" sz="1600" dirty="0">
                <a:solidFill>
                  <a:schemeClr val="tx1"/>
                </a:solidFill>
              </a:rPr>
              <a:t>Select the first possible lens which has a “YES” recorded next to BOTH of the questions in Envelope #5 namely:</a:t>
            </a:r>
          </a:p>
          <a:p>
            <a:pPr marL="742950" lvl="1" indent="-285750">
              <a:buFont typeface="Arial" panose="020B0604020202020204" pitchFamily="34" charset="0"/>
              <a:buChar char="•"/>
            </a:pPr>
            <a:r>
              <a:rPr lang="en-AU" sz="1600" i="1" dirty="0">
                <a:solidFill>
                  <a:schemeClr val="tx1"/>
                </a:solidFill>
              </a:rPr>
              <a:t>Are there 2 out of 3 spaces in this lens with my opponent’s piece currently in it?</a:t>
            </a:r>
            <a:endParaRPr lang="en-AU" sz="1600" dirty="0">
              <a:solidFill>
                <a:schemeClr val="tx1"/>
              </a:solidFill>
            </a:endParaRPr>
          </a:p>
          <a:p>
            <a:pPr marL="742950" lvl="1" indent="-285750">
              <a:buFont typeface="Arial" panose="020B0604020202020204" pitchFamily="34" charset="0"/>
              <a:buChar char="•"/>
            </a:pPr>
            <a:r>
              <a:rPr lang="en-AU" sz="1600" i="1" dirty="0">
                <a:solidFill>
                  <a:schemeClr val="tx1"/>
                </a:solidFill>
              </a:rPr>
              <a:t>Is the third space free?</a:t>
            </a:r>
            <a:endParaRPr lang="en-AU" sz="1600" dirty="0">
              <a:solidFill>
                <a:schemeClr val="tx1"/>
              </a:solidFill>
            </a:endParaRPr>
          </a:p>
          <a:p>
            <a:pPr marL="285750" lvl="0" indent="-285750">
              <a:buFont typeface="Arial" panose="020B0604020202020204" pitchFamily="34" charset="0"/>
              <a:buChar char="•"/>
            </a:pPr>
            <a:r>
              <a:rPr lang="en-AU" sz="1600" dirty="0">
                <a:solidFill>
                  <a:schemeClr val="tx1"/>
                </a:solidFill>
              </a:rPr>
              <a:t>With that lens, find the third position that you will need to put your piece in order to block your opponent from holding all three places. This is where you will make your blocking move.</a:t>
            </a:r>
          </a:p>
          <a:p>
            <a:pPr marL="285750" lvl="0" indent="-285750">
              <a:buFont typeface="Arial" panose="020B0604020202020204" pitchFamily="34" charset="0"/>
              <a:buChar char="•"/>
            </a:pPr>
            <a:endParaRPr lang="en-AU" sz="1600" dirty="0">
              <a:solidFill>
                <a:schemeClr val="tx1"/>
              </a:solidFill>
            </a:endParaRPr>
          </a:p>
          <a:p>
            <a:r>
              <a:rPr lang="en-AU" sz="1600" i="1" dirty="0">
                <a:solidFill>
                  <a:schemeClr val="tx1"/>
                </a:solidFill>
              </a:rPr>
              <a:t>What move do you make, Agent?</a:t>
            </a:r>
          </a:p>
          <a:p>
            <a:endParaRPr lang="en-AU" sz="1600" dirty="0">
              <a:solidFill>
                <a:schemeClr val="tx1"/>
              </a:solidFill>
            </a:endParaRPr>
          </a:p>
          <a:p>
            <a:r>
              <a:rPr lang="en-AU" sz="1600" i="1" dirty="0">
                <a:solidFill>
                  <a:schemeClr val="tx1"/>
                </a:solidFill>
              </a:rPr>
              <a:t>Record the number of the square you will play on the Agent Report (use your special vision goggles!). Move to Envelope #8</a:t>
            </a:r>
            <a:endParaRPr lang="en-AU" sz="1600" dirty="0">
              <a:solidFill>
                <a:schemeClr val="tx1"/>
              </a:solidFill>
            </a:endParaRPr>
          </a:p>
        </p:txBody>
      </p:sp>
    </p:spTree>
    <p:extLst>
      <p:ext uri="{BB962C8B-B14F-4D97-AF65-F5344CB8AC3E}">
        <p14:creationId xmlns:p14="http://schemas.microsoft.com/office/powerpoint/2010/main" val="303023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0B78-BB28-4B4B-897A-A5EB8ACA2F32}"/>
              </a:ext>
            </a:extLst>
          </p:cNvPr>
          <p:cNvSpPr>
            <a:spLocks noGrp="1"/>
          </p:cNvSpPr>
          <p:nvPr>
            <p:ph type="title"/>
          </p:nvPr>
        </p:nvSpPr>
        <p:spPr>
          <a:xfrm>
            <a:off x="838200" y="2766218"/>
            <a:ext cx="10515600" cy="1325563"/>
          </a:xfrm>
        </p:spPr>
        <p:txBody>
          <a:bodyPr/>
          <a:lstStyle/>
          <a:p>
            <a:r>
              <a:rPr lang="en-AU" dirty="0">
                <a:latin typeface="Segoe UI Black" panose="020B0A02040204020203" pitchFamily="34" charset="0"/>
                <a:ea typeface="Segoe UI Black" panose="020B0A02040204020203" pitchFamily="34" charset="0"/>
              </a:rPr>
              <a:t>Section 1: Overview for Teachers of Agent Tic-Tac-Toe interactive game</a:t>
            </a:r>
          </a:p>
        </p:txBody>
      </p:sp>
      <p:sp>
        <p:nvSpPr>
          <p:cNvPr id="4" name="Subtitle 2">
            <a:extLst>
              <a:ext uri="{FF2B5EF4-FFF2-40B4-BE49-F238E27FC236}">
                <a16:creationId xmlns:a16="http://schemas.microsoft.com/office/drawing/2014/main" id="{EF7515F2-1A39-4B7D-8196-22DA80D94EA4}"/>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3</a:t>
            </a:r>
          </a:p>
        </p:txBody>
      </p:sp>
    </p:spTree>
    <p:extLst>
      <p:ext uri="{BB962C8B-B14F-4D97-AF65-F5344CB8AC3E}">
        <p14:creationId xmlns:p14="http://schemas.microsoft.com/office/powerpoint/2010/main" val="306917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#7</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u="sng" dirty="0">
                <a:solidFill>
                  <a:schemeClr val="tx1"/>
                </a:solidFill>
              </a:rPr>
              <a:t>Task:</a:t>
            </a:r>
            <a:r>
              <a:rPr lang="en-AU" i="1" dirty="0">
                <a:solidFill>
                  <a:schemeClr val="tx1"/>
                </a:solidFill>
              </a:rPr>
              <a:t> Find your next move using the document titled “Flowchart instructions”</a:t>
            </a:r>
            <a:endParaRPr lang="en-AU" dirty="0">
              <a:solidFill>
                <a:schemeClr val="tx1"/>
              </a:solidFill>
            </a:endParaRPr>
          </a:p>
          <a:p>
            <a:endParaRPr lang="en-AU" i="1" dirty="0">
              <a:solidFill>
                <a:schemeClr val="tx1"/>
              </a:solidFill>
            </a:endParaRPr>
          </a:p>
          <a:p>
            <a:r>
              <a:rPr lang="en-AU" i="1" dirty="0">
                <a:solidFill>
                  <a:schemeClr val="tx1"/>
                </a:solidFill>
              </a:rPr>
              <a:t>Intelligence:</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Follow the instructions enclosed called “Flowchart instructions”	</a:t>
            </a:r>
            <a:endParaRPr lang="en-AU" dirty="0">
              <a:solidFill>
                <a:schemeClr val="tx1"/>
              </a:solidFill>
            </a:endParaRPr>
          </a:p>
          <a:p>
            <a:endParaRPr lang="en-AU" i="1" dirty="0">
              <a:solidFill>
                <a:schemeClr val="tx1"/>
              </a:solidFill>
            </a:endParaRPr>
          </a:p>
          <a:p>
            <a:r>
              <a:rPr lang="en-AU" i="1" dirty="0">
                <a:solidFill>
                  <a:schemeClr val="tx1"/>
                </a:solidFill>
              </a:rPr>
              <a:t>What position do you put your piece in, Agent?</a:t>
            </a:r>
            <a:br>
              <a:rPr lang="en-AU" i="1" dirty="0">
                <a:solidFill>
                  <a:schemeClr val="tx1"/>
                </a:solidFill>
              </a:rPr>
            </a:br>
            <a:endParaRPr lang="en-AU" i="1" dirty="0">
              <a:solidFill>
                <a:schemeClr val="tx1"/>
              </a:solidFill>
            </a:endParaRPr>
          </a:p>
          <a:p>
            <a:r>
              <a:rPr lang="en-AU" i="1" dirty="0">
                <a:solidFill>
                  <a:schemeClr val="tx1"/>
                </a:solidFill>
              </a:rPr>
              <a:t>Record it on the Agent Report</a:t>
            </a:r>
            <a:endParaRPr lang="en-AU" dirty="0">
              <a:solidFill>
                <a:schemeClr val="tx1"/>
              </a:solidFill>
            </a:endParaRPr>
          </a:p>
          <a:p>
            <a:endParaRPr lang="en-AU" i="1" dirty="0">
              <a:solidFill>
                <a:schemeClr val="tx1"/>
              </a:solidFill>
            </a:endParaRPr>
          </a:p>
          <a:p>
            <a:r>
              <a:rPr lang="en-AU" i="1" dirty="0">
                <a:solidFill>
                  <a:schemeClr val="tx1"/>
                </a:solidFill>
              </a:rPr>
              <a:t>Move to Envelope #8</a:t>
            </a:r>
            <a:endParaRPr lang="en-AU" dirty="0">
              <a:solidFill>
                <a:schemeClr val="tx1"/>
              </a:solidFill>
            </a:endParaRPr>
          </a:p>
        </p:txBody>
      </p:sp>
    </p:spTree>
    <p:extLst>
      <p:ext uri="{BB962C8B-B14F-4D97-AF65-F5344CB8AC3E}">
        <p14:creationId xmlns:p14="http://schemas.microsoft.com/office/powerpoint/2010/main" val="364391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Flowchart instructions</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solidFill>
                <a:schemeClr val="tx1"/>
              </a:solidFill>
            </a:endParaRPr>
          </a:p>
        </p:txBody>
      </p:sp>
      <p:sp>
        <p:nvSpPr>
          <p:cNvPr id="11" name="Diamond 10">
            <a:extLst>
              <a:ext uri="{FF2B5EF4-FFF2-40B4-BE49-F238E27FC236}">
                <a16:creationId xmlns:a16="http://schemas.microsoft.com/office/drawing/2014/main" id="{42DE2E23-257F-4E21-9F22-579518466F7F}"/>
              </a:ext>
            </a:extLst>
          </p:cNvPr>
          <p:cNvSpPr/>
          <p:nvPr/>
        </p:nvSpPr>
        <p:spPr>
          <a:xfrm>
            <a:off x="953704" y="2894439"/>
            <a:ext cx="1333510" cy="1962622"/>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rPr>
              <a:t>Is there any piece in Position 4?</a:t>
            </a:r>
          </a:p>
        </p:txBody>
      </p:sp>
      <p:sp>
        <p:nvSpPr>
          <p:cNvPr id="12" name="Diamond 11">
            <a:extLst>
              <a:ext uri="{FF2B5EF4-FFF2-40B4-BE49-F238E27FC236}">
                <a16:creationId xmlns:a16="http://schemas.microsoft.com/office/drawing/2014/main" id="{DEB7AE16-15C9-447E-B743-96361EE37C2B}"/>
              </a:ext>
            </a:extLst>
          </p:cNvPr>
          <p:cNvSpPr/>
          <p:nvPr/>
        </p:nvSpPr>
        <p:spPr>
          <a:xfrm>
            <a:off x="2674454" y="2894439"/>
            <a:ext cx="1333510" cy="1962622"/>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rPr>
              <a:t>Is there any piece in Position 0?</a:t>
            </a:r>
          </a:p>
        </p:txBody>
      </p:sp>
      <p:sp>
        <p:nvSpPr>
          <p:cNvPr id="13" name="Diamond 12">
            <a:extLst>
              <a:ext uri="{FF2B5EF4-FFF2-40B4-BE49-F238E27FC236}">
                <a16:creationId xmlns:a16="http://schemas.microsoft.com/office/drawing/2014/main" id="{8D482616-DBC4-412E-B5B0-F22E74C1574E}"/>
              </a:ext>
            </a:extLst>
          </p:cNvPr>
          <p:cNvSpPr/>
          <p:nvPr/>
        </p:nvSpPr>
        <p:spPr>
          <a:xfrm>
            <a:off x="4395204" y="2894439"/>
            <a:ext cx="1333510" cy="1962622"/>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rPr>
              <a:t>Is there any piece in Position 6?</a:t>
            </a:r>
          </a:p>
        </p:txBody>
      </p:sp>
      <p:sp>
        <p:nvSpPr>
          <p:cNvPr id="14" name="Diamond 13">
            <a:extLst>
              <a:ext uri="{FF2B5EF4-FFF2-40B4-BE49-F238E27FC236}">
                <a16:creationId xmlns:a16="http://schemas.microsoft.com/office/drawing/2014/main" id="{537EB1F7-4F3E-4C48-AE99-17BFB9062AF1}"/>
              </a:ext>
            </a:extLst>
          </p:cNvPr>
          <p:cNvSpPr/>
          <p:nvPr/>
        </p:nvSpPr>
        <p:spPr>
          <a:xfrm>
            <a:off x="6115954" y="2894439"/>
            <a:ext cx="1333510" cy="1962622"/>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rPr>
              <a:t>Is there any piece in Position 8?</a:t>
            </a:r>
          </a:p>
        </p:txBody>
      </p:sp>
      <p:sp>
        <p:nvSpPr>
          <p:cNvPr id="15" name="Rectangle: Rounded Corners 14">
            <a:extLst>
              <a:ext uri="{FF2B5EF4-FFF2-40B4-BE49-F238E27FC236}">
                <a16:creationId xmlns:a16="http://schemas.microsoft.com/office/drawing/2014/main" id="{65E8CC94-FA9A-4900-85E1-B9442ACA1CF5}"/>
              </a:ext>
            </a:extLst>
          </p:cNvPr>
          <p:cNvSpPr/>
          <p:nvPr/>
        </p:nvSpPr>
        <p:spPr>
          <a:xfrm>
            <a:off x="7739146" y="2221126"/>
            <a:ext cx="1713886" cy="110308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dirty="0"/>
              <a:t>Put your piece in that position (END)</a:t>
            </a:r>
          </a:p>
        </p:txBody>
      </p:sp>
      <p:sp>
        <p:nvSpPr>
          <p:cNvPr id="16" name="Rectangle: Rounded Corners 15">
            <a:extLst>
              <a:ext uri="{FF2B5EF4-FFF2-40B4-BE49-F238E27FC236}">
                <a16:creationId xmlns:a16="http://schemas.microsoft.com/office/drawing/2014/main" id="{46B4F11C-5940-46CA-A6FB-1BC75DD929C8}"/>
              </a:ext>
            </a:extLst>
          </p:cNvPr>
          <p:cNvSpPr/>
          <p:nvPr/>
        </p:nvSpPr>
        <p:spPr>
          <a:xfrm>
            <a:off x="7739146" y="4610631"/>
            <a:ext cx="1713886" cy="110308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dirty="0"/>
              <a:t>Put your piece in any empty position (END)</a:t>
            </a:r>
          </a:p>
        </p:txBody>
      </p:sp>
      <p:cxnSp>
        <p:nvCxnSpPr>
          <p:cNvPr id="19" name="Connector: Elbow 18">
            <a:extLst>
              <a:ext uri="{FF2B5EF4-FFF2-40B4-BE49-F238E27FC236}">
                <a16:creationId xmlns:a16="http://schemas.microsoft.com/office/drawing/2014/main" id="{41F88BD6-ED74-4A60-97EE-DA10AB9E0510}"/>
              </a:ext>
            </a:extLst>
          </p:cNvPr>
          <p:cNvCxnSpPr>
            <a:cxnSpLocks/>
            <a:stCxn id="11" idx="0"/>
          </p:cNvCxnSpPr>
          <p:nvPr/>
        </p:nvCxnSpPr>
        <p:spPr>
          <a:xfrm rot="5400000" flipH="1" flipV="1">
            <a:off x="4412470" y="-353610"/>
            <a:ext cx="456038" cy="604006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7A42B83-845A-41BC-9389-65C4BD93F9B9}"/>
              </a:ext>
            </a:extLst>
          </p:cNvPr>
          <p:cNvCxnSpPr>
            <a:cxnSpLocks/>
          </p:cNvCxnSpPr>
          <p:nvPr/>
        </p:nvCxnSpPr>
        <p:spPr>
          <a:xfrm flipV="1">
            <a:off x="3446737" y="2450094"/>
            <a:ext cx="4213783" cy="456041"/>
          </a:xfrm>
          <a:prstGeom prst="bentConnector3">
            <a:avLst>
              <a:gd name="adj1" fmla="val 5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0391D505-6763-41C2-87F4-3B03BD2B8ED5}"/>
              </a:ext>
            </a:extLst>
          </p:cNvPr>
          <p:cNvCxnSpPr>
            <a:cxnSpLocks/>
            <a:stCxn id="13" idx="0"/>
          </p:cNvCxnSpPr>
          <p:nvPr/>
        </p:nvCxnSpPr>
        <p:spPr>
          <a:xfrm rot="5400000" flipH="1" flipV="1">
            <a:off x="6133219" y="1367141"/>
            <a:ext cx="456038" cy="259855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1497FA43-F3C5-4F69-ACF9-6CBCEC9F8F88}"/>
              </a:ext>
            </a:extLst>
          </p:cNvPr>
          <p:cNvCxnSpPr>
            <a:cxnSpLocks/>
            <a:stCxn id="14" idx="0"/>
          </p:cNvCxnSpPr>
          <p:nvPr/>
        </p:nvCxnSpPr>
        <p:spPr>
          <a:xfrm rot="5400000" flipH="1" flipV="1">
            <a:off x="6980849" y="2251957"/>
            <a:ext cx="444343" cy="8406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BC151F33-6018-47EC-92C6-E678EF8CD0C8}"/>
              </a:ext>
            </a:extLst>
          </p:cNvPr>
          <p:cNvCxnSpPr>
            <a:cxnSpLocks/>
            <a:stCxn id="14" idx="3"/>
            <a:endCxn id="16" idx="0"/>
          </p:cNvCxnSpPr>
          <p:nvPr/>
        </p:nvCxnSpPr>
        <p:spPr>
          <a:xfrm>
            <a:off x="7449464" y="3875750"/>
            <a:ext cx="1146625" cy="73488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0824F6C-AAE7-4E7A-B525-35602B5A8DE9}"/>
              </a:ext>
            </a:extLst>
          </p:cNvPr>
          <p:cNvCxnSpPr>
            <a:stCxn id="11" idx="3"/>
            <a:endCxn id="12" idx="1"/>
          </p:cNvCxnSpPr>
          <p:nvPr/>
        </p:nvCxnSpPr>
        <p:spPr>
          <a:xfrm>
            <a:off x="2287214" y="3875750"/>
            <a:ext cx="3872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292CF14-5546-4C6A-AF49-39F4BECFC132}"/>
              </a:ext>
            </a:extLst>
          </p:cNvPr>
          <p:cNvCxnSpPr/>
          <p:nvPr/>
        </p:nvCxnSpPr>
        <p:spPr>
          <a:xfrm>
            <a:off x="4007964" y="3875750"/>
            <a:ext cx="3872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5B33E57-8406-4FCD-9FAF-8E3410DB760C}"/>
              </a:ext>
            </a:extLst>
          </p:cNvPr>
          <p:cNvCxnSpPr/>
          <p:nvPr/>
        </p:nvCxnSpPr>
        <p:spPr>
          <a:xfrm>
            <a:off x="5728714" y="3875750"/>
            <a:ext cx="3872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65942226-7F89-4D59-8EF8-33F2B4731968}"/>
              </a:ext>
            </a:extLst>
          </p:cNvPr>
          <p:cNvSpPr/>
          <p:nvPr/>
        </p:nvSpPr>
        <p:spPr>
          <a:xfrm>
            <a:off x="2117875" y="3426430"/>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Yes</a:t>
            </a:r>
          </a:p>
        </p:txBody>
      </p:sp>
      <p:sp>
        <p:nvSpPr>
          <p:cNvPr id="71" name="Rectangle 70">
            <a:extLst>
              <a:ext uri="{FF2B5EF4-FFF2-40B4-BE49-F238E27FC236}">
                <a16:creationId xmlns:a16="http://schemas.microsoft.com/office/drawing/2014/main" id="{701E4650-26E6-475B-ADF1-8EC02A2C0352}"/>
              </a:ext>
            </a:extLst>
          </p:cNvPr>
          <p:cNvSpPr/>
          <p:nvPr/>
        </p:nvSpPr>
        <p:spPr>
          <a:xfrm>
            <a:off x="1510493" y="2498111"/>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No</a:t>
            </a:r>
          </a:p>
        </p:txBody>
      </p:sp>
      <p:sp>
        <p:nvSpPr>
          <p:cNvPr id="72" name="Rectangle 71">
            <a:extLst>
              <a:ext uri="{FF2B5EF4-FFF2-40B4-BE49-F238E27FC236}">
                <a16:creationId xmlns:a16="http://schemas.microsoft.com/office/drawing/2014/main" id="{99DD2279-5BFE-47B2-91E1-DB57094BBF6C}"/>
              </a:ext>
            </a:extLst>
          </p:cNvPr>
          <p:cNvSpPr/>
          <p:nvPr/>
        </p:nvSpPr>
        <p:spPr>
          <a:xfrm>
            <a:off x="3953062" y="3426430"/>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Yes</a:t>
            </a:r>
          </a:p>
        </p:txBody>
      </p:sp>
      <p:sp>
        <p:nvSpPr>
          <p:cNvPr id="73" name="Rectangle 72">
            <a:extLst>
              <a:ext uri="{FF2B5EF4-FFF2-40B4-BE49-F238E27FC236}">
                <a16:creationId xmlns:a16="http://schemas.microsoft.com/office/drawing/2014/main" id="{86C75338-501C-434C-AAFF-09B25E435D8A}"/>
              </a:ext>
            </a:extLst>
          </p:cNvPr>
          <p:cNvSpPr/>
          <p:nvPr/>
        </p:nvSpPr>
        <p:spPr>
          <a:xfrm>
            <a:off x="3345680" y="2498111"/>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No</a:t>
            </a:r>
          </a:p>
        </p:txBody>
      </p:sp>
      <p:sp>
        <p:nvSpPr>
          <p:cNvPr id="74" name="Rectangle 73">
            <a:extLst>
              <a:ext uri="{FF2B5EF4-FFF2-40B4-BE49-F238E27FC236}">
                <a16:creationId xmlns:a16="http://schemas.microsoft.com/office/drawing/2014/main" id="{34E12B3E-2499-4DF2-8FA6-EAF5AE58198B}"/>
              </a:ext>
            </a:extLst>
          </p:cNvPr>
          <p:cNvSpPr/>
          <p:nvPr/>
        </p:nvSpPr>
        <p:spPr>
          <a:xfrm>
            <a:off x="5591256" y="3426430"/>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Yes</a:t>
            </a:r>
          </a:p>
        </p:txBody>
      </p:sp>
      <p:sp>
        <p:nvSpPr>
          <p:cNvPr id="75" name="Rectangle 74">
            <a:extLst>
              <a:ext uri="{FF2B5EF4-FFF2-40B4-BE49-F238E27FC236}">
                <a16:creationId xmlns:a16="http://schemas.microsoft.com/office/drawing/2014/main" id="{8CBB165B-218F-4660-941D-ADDD3924994F}"/>
              </a:ext>
            </a:extLst>
          </p:cNvPr>
          <p:cNvSpPr/>
          <p:nvPr/>
        </p:nvSpPr>
        <p:spPr>
          <a:xfrm>
            <a:off x="4983874" y="2498111"/>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No</a:t>
            </a:r>
          </a:p>
        </p:txBody>
      </p:sp>
      <p:sp>
        <p:nvSpPr>
          <p:cNvPr id="76" name="Rectangle 75">
            <a:extLst>
              <a:ext uri="{FF2B5EF4-FFF2-40B4-BE49-F238E27FC236}">
                <a16:creationId xmlns:a16="http://schemas.microsoft.com/office/drawing/2014/main" id="{780873C5-9CA2-4629-B62A-1786C5BCE5E6}"/>
              </a:ext>
            </a:extLst>
          </p:cNvPr>
          <p:cNvSpPr/>
          <p:nvPr/>
        </p:nvSpPr>
        <p:spPr>
          <a:xfrm>
            <a:off x="7328639" y="3426430"/>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Yes</a:t>
            </a:r>
          </a:p>
        </p:txBody>
      </p:sp>
      <p:sp>
        <p:nvSpPr>
          <p:cNvPr id="77" name="Rectangle 76">
            <a:extLst>
              <a:ext uri="{FF2B5EF4-FFF2-40B4-BE49-F238E27FC236}">
                <a16:creationId xmlns:a16="http://schemas.microsoft.com/office/drawing/2014/main" id="{2CB1C2F2-F83E-4812-ACC9-FD0C50EC767E}"/>
              </a:ext>
            </a:extLst>
          </p:cNvPr>
          <p:cNvSpPr/>
          <p:nvPr/>
        </p:nvSpPr>
        <p:spPr>
          <a:xfrm>
            <a:off x="6721257" y="2498111"/>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No</a:t>
            </a:r>
          </a:p>
        </p:txBody>
      </p:sp>
    </p:spTree>
    <p:extLst>
      <p:ext uri="{BB962C8B-B14F-4D97-AF65-F5344CB8AC3E}">
        <p14:creationId xmlns:p14="http://schemas.microsoft.com/office/powerpoint/2010/main" val="2084899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816C7-5536-4322-B96B-44691D385944}"/>
              </a:ext>
            </a:extLst>
          </p:cNvPr>
          <p:cNvSpPr/>
          <p:nvPr/>
        </p:nvSpPr>
        <p:spPr>
          <a:xfrm>
            <a:off x="10435771" y="0"/>
            <a:ext cx="1756229" cy="689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84E80B8-965B-4FBB-BECC-6A675B8C6831}"/>
              </a:ext>
            </a:extLst>
          </p:cNvPr>
          <p:cNvSpPr>
            <a:spLocks noGrp="1"/>
          </p:cNvSpPr>
          <p:nvPr>
            <p:ph type="title"/>
          </p:nvPr>
        </p:nvSpPr>
        <p:spPr/>
        <p:txBody>
          <a:bodyPr>
            <a:normAutofit/>
          </a:bodyPr>
          <a:lstStyle/>
          <a:p>
            <a:r>
              <a:rPr lang="en-AU" sz="4000" dirty="0">
                <a:latin typeface="Segoe UI Black" panose="020B0A02040204020203" pitchFamily="34" charset="0"/>
                <a:ea typeface="Segoe UI Black" panose="020B0A02040204020203" pitchFamily="34" charset="0"/>
              </a:rPr>
              <a:t>Envelope #8</a:t>
            </a:r>
          </a:p>
        </p:txBody>
      </p:sp>
      <p:pic>
        <p:nvPicPr>
          <p:cNvPr id="5" name="Content Placeholder 4">
            <a:extLst>
              <a:ext uri="{FF2B5EF4-FFF2-40B4-BE49-F238E27FC236}">
                <a16:creationId xmlns:a16="http://schemas.microsoft.com/office/drawing/2014/main" id="{5B00C408-B4CA-49B0-83AF-02C455ED16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8257" y="79602"/>
            <a:ext cx="1611086" cy="1611086"/>
          </a:xfrm>
        </p:spPr>
      </p:pic>
      <p:pic>
        <p:nvPicPr>
          <p:cNvPr id="6" name="Content Placeholder 4">
            <a:extLst>
              <a:ext uri="{FF2B5EF4-FFF2-40B4-BE49-F238E27FC236}">
                <a16:creationId xmlns:a16="http://schemas.microsoft.com/office/drawing/2014/main" id="{0983732D-2F1F-4507-BD8A-9FFA5FA3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1815344"/>
            <a:ext cx="1611086" cy="1611086"/>
          </a:xfrm>
          <a:prstGeom prst="rect">
            <a:avLst/>
          </a:prstGeom>
        </p:spPr>
      </p:pic>
      <p:pic>
        <p:nvPicPr>
          <p:cNvPr id="7" name="Content Placeholder 4">
            <a:extLst>
              <a:ext uri="{FF2B5EF4-FFF2-40B4-BE49-F238E27FC236}">
                <a16:creationId xmlns:a16="http://schemas.microsoft.com/office/drawing/2014/main" id="{1D3D8788-786D-4D40-AF81-48E44363C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3551086"/>
            <a:ext cx="1611086" cy="1611086"/>
          </a:xfrm>
          <a:prstGeom prst="rect">
            <a:avLst/>
          </a:prstGeom>
        </p:spPr>
      </p:pic>
      <p:pic>
        <p:nvPicPr>
          <p:cNvPr id="8" name="Content Placeholder 4">
            <a:extLst>
              <a:ext uri="{FF2B5EF4-FFF2-40B4-BE49-F238E27FC236}">
                <a16:creationId xmlns:a16="http://schemas.microsoft.com/office/drawing/2014/main" id="{70665B30-E85E-4D00-BAD5-A01895C0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257" y="5286829"/>
            <a:ext cx="1611086" cy="1611086"/>
          </a:xfrm>
          <a:prstGeom prst="rect">
            <a:avLst/>
          </a:prstGeom>
        </p:spPr>
      </p:pic>
      <p:sp>
        <p:nvSpPr>
          <p:cNvPr id="9" name="Rectangle: Rounded Corners 8">
            <a:extLst>
              <a:ext uri="{FF2B5EF4-FFF2-40B4-BE49-F238E27FC236}">
                <a16:creationId xmlns:a16="http://schemas.microsoft.com/office/drawing/2014/main" id="{AFFCDD09-1D49-4319-9D9C-1AFF83FB06A7}"/>
              </a:ext>
            </a:extLst>
          </p:cNvPr>
          <p:cNvSpPr/>
          <p:nvPr/>
        </p:nvSpPr>
        <p:spPr>
          <a:xfrm>
            <a:off x="830943" y="1690688"/>
            <a:ext cx="8911771" cy="4370124"/>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u="sng" dirty="0">
                <a:solidFill>
                  <a:schemeClr val="tx1"/>
                </a:solidFill>
              </a:rPr>
              <a:t>Task:</a:t>
            </a:r>
            <a:r>
              <a:rPr lang="en-AU" i="1" dirty="0">
                <a:solidFill>
                  <a:schemeClr val="tx1"/>
                </a:solidFill>
              </a:rPr>
              <a:t> Provide the encryption ID of the tic tac toe board with your move played on it</a:t>
            </a:r>
          </a:p>
          <a:p>
            <a:endParaRPr lang="en-AU" dirty="0">
              <a:solidFill>
                <a:schemeClr val="tx1"/>
              </a:solidFill>
            </a:endParaRPr>
          </a:p>
          <a:p>
            <a:r>
              <a:rPr lang="en-AU" i="1" dirty="0">
                <a:solidFill>
                  <a:schemeClr val="tx1"/>
                </a:solidFill>
              </a:rPr>
              <a:t>Intelligence:</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The move you have selected to play in the previous step is valid – it does not replace an existing “X” or “0”</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Add your move to the Board in the right position</a:t>
            </a:r>
            <a:endParaRPr lang="en-AU" dirty="0">
              <a:solidFill>
                <a:schemeClr val="tx1"/>
              </a:solidFill>
            </a:endParaRPr>
          </a:p>
          <a:p>
            <a:pPr marL="285750" lvl="0" indent="-285750">
              <a:buFont typeface="Arial" panose="020B0604020202020204" pitchFamily="34" charset="0"/>
              <a:buChar char="•"/>
            </a:pPr>
            <a:r>
              <a:rPr lang="en-AU" i="1" dirty="0">
                <a:solidFill>
                  <a:schemeClr val="tx1"/>
                </a:solidFill>
              </a:rPr>
              <a:t>Use the Encryption Key template to find out the Encryption ID of the board</a:t>
            </a:r>
          </a:p>
          <a:p>
            <a:pPr marL="285750" lvl="0" indent="-285750">
              <a:buFont typeface="Arial" panose="020B0604020202020204" pitchFamily="34" charset="0"/>
              <a:buChar char="•"/>
            </a:pPr>
            <a:endParaRPr lang="en-AU" dirty="0">
              <a:solidFill>
                <a:schemeClr val="tx1"/>
              </a:solidFill>
            </a:endParaRPr>
          </a:p>
          <a:p>
            <a:r>
              <a:rPr lang="en-AU" i="1" dirty="0">
                <a:solidFill>
                  <a:schemeClr val="tx1"/>
                </a:solidFill>
              </a:rPr>
              <a:t>What is the encryption ID of the new board with your move played on it, Agent?</a:t>
            </a:r>
          </a:p>
          <a:p>
            <a:endParaRPr lang="en-AU" i="1" dirty="0">
              <a:solidFill>
                <a:schemeClr val="tx1"/>
              </a:solidFill>
            </a:endParaRPr>
          </a:p>
          <a:p>
            <a:r>
              <a:rPr lang="en-AU" i="1" dirty="0">
                <a:solidFill>
                  <a:schemeClr val="tx1"/>
                </a:solidFill>
              </a:rPr>
              <a:t>Record your Answer in the Agent Report.</a:t>
            </a:r>
            <a:br>
              <a:rPr lang="en-AU" i="1" dirty="0">
                <a:solidFill>
                  <a:schemeClr val="tx1"/>
                </a:solidFill>
              </a:rPr>
            </a:br>
            <a:r>
              <a:rPr lang="en-AU" i="1" dirty="0">
                <a:solidFill>
                  <a:schemeClr val="tx1"/>
                </a:solidFill>
              </a:rPr>
              <a:t>Congratulations, your mission is complete! Send your Agent Report to M.</a:t>
            </a:r>
            <a:endParaRPr lang="en-AU" dirty="0">
              <a:solidFill>
                <a:schemeClr val="tx1"/>
              </a:solidFill>
            </a:endParaRPr>
          </a:p>
        </p:txBody>
      </p:sp>
    </p:spTree>
    <p:extLst>
      <p:ext uri="{BB962C8B-B14F-4D97-AF65-F5344CB8AC3E}">
        <p14:creationId xmlns:p14="http://schemas.microsoft.com/office/powerpoint/2010/main" val="313548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4EF1-48B7-4841-A9CF-59DC5121F3F6}"/>
              </a:ext>
            </a:extLst>
          </p:cNvPr>
          <p:cNvSpPr>
            <a:spLocks noGrp="1"/>
          </p:cNvSpPr>
          <p:nvPr>
            <p:ph type="title"/>
          </p:nvPr>
        </p:nvSpPr>
        <p:spPr/>
        <p:txBody>
          <a:bodyPr/>
          <a:lstStyle/>
          <a:p>
            <a:pPr>
              <a:spcBef>
                <a:spcPts val="0"/>
              </a:spcBef>
            </a:pPr>
            <a:r>
              <a:rPr lang="en-AU" dirty="0">
                <a:latin typeface="Segoe UI Black" panose="020B0A02040204020203" pitchFamily="34" charset="0"/>
                <a:ea typeface="Segoe UI Black" panose="020B0A02040204020203" pitchFamily="34" charset="0"/>
                <a:cs typeface="Calibri" panose="020F0502020204030204" pitchFamily="34" charset="0"/>
              </a:rPr>
              <a:t>Overview of interactive game </a:t>
            </a:r>
            <a:br>
              <a:rPr lang="en-AU" dirty="0">
                <a:latin typeface="Segoe UI Black" panose="020B0A02040204020203" pitchFamily="34" charset="0"/>
                <a:ea typeface="Segoe UI Black" panose="020B0A02040204020203" pitchFamily="34" charset="0"/>
                <a:cs typeface="Calibri" panose="020F0502020204030204" pitchFamily="34" charset="0"/>
              </a:rPr>
            </a:br>
            <a:r>
              <a:rPr lang="en-AU" dirty="0">
                <a:latin typeface="Segoe UI Black" panose="020B0A02040204020203" pitchFamily="34" charset="0"/>
                <a:ea typeface="Segoe UI Black" panose="020B0A02040204020203" pitchFamily="34" charset="0"/>
                <a:cs typeface="Calibri" panose="020F0502020204030204" pitchFamily="34" charset="0"/>
              </a:rPr>
              <a:t>“Agent Tic-Tac-Toe”</a:t>
            </a:r>
          </a:p>
        </p:txBody>
      </p:sp>
      <p:sp>
        <p:nvSpPr>
          <p:cNvPr id="3" name="Content Placeholder 2">
            <a:extLst>
              <a:ext uri="{FF2B5EF4-FFF2-40B4-BE49-F238E27FC236}">
                <a16:creationId xmlns:a16="http://schemas.microsoft.com/office/drawing/2014/main" id="{059375E4-56CC-4FC0-B7B0-AFC183ABEF1E}"/>
              </a:ext>
            </a:extLst>
          </p:cNvPr>
          <p:cNvSpPr>
            <a:spLocks noGrp="1"/>
          </p:cNvSpPr>
          <p:nvPr>
            <p:ph idx="1"/>
          </p:nvPr>
        </p:nvSpPr>
        <p:spPr>
          <a:xfrm>
            <a:off x="838201" y="2058762"/>
            <a:ext cx="5277034" cy="3924595"/>
          </a:xfrm>
        </p:spPr>
        <p:txBody>
          <a:bodyPr>
            <a:normAutofit fontScale="85000" lnSpcReduction="20000"/>
          </a:bodyPr>
          <a:lstStyle/>
          <a:p>
            <a:pPr marL="0" indent="0">
              <a:spcBef>
                <a:spcPts val="0"/>
              </a:spcBef>
              <a:buNone/>
            </a:pPr>
            <a:r>
              <a:rPr lang="en-AU" sz="2000" b="1" dirty="0">
                <a:latin typeface="Calibri" panose="020F0502020204030204" pitchFamily="34" charset="0"/>
                <a:cs typeface="Calibri" panose="020F0502020204030204" pitchFamily="34" charset="0"/>
              </a:rPr>
              <a:t>Audience for the game</a:t>
            </a:r>
            <a:r>
              <a:rPr lang="en-AU" sz="2000" dirty="0">
                <a:latin typeface="Calibri" panose="020F0502020204030204" pitchFamily="34" charset="0"/>
                <a:cs typeface="Calibri" panose="020F0502020204030204" pitchFamily="34" charset="0"/>
              </a:rPr>
              <a:t>: Upper High School Students.</a:t>
            </a:r>
          </a:p>
          <a:p>
            <a:pPr marL="0" indent="0">
              <a:spcBef>
                <a:spcPts val="0"/>
              </a:spcBef>
              <a:buNone/>
            </a:pPr>
            <a:endParaRPr lang="en-AU" sz="2000" dirty="0">
              <a:latin typeface="Calibri" panose="020F0502020204030204" pitchFamily="34" charset="0"/>
              <a:cs typeface="Calibri" panose="020F0502020204030204" pitchFamily="34" charset="0"/>
            </a:endParaRPr>
          </a:p>
          <a:p>
            <a:pPr marL="0" indent="0">
              <a:spcBef>
                <a:spcPts val="0"/>
              </a:spcBef>
              <a:buNone/>
            </a:pPr>
            <a:r>
              <a:rPr lang="en-AU" sz="2000" b="1" dirty="0">
                <a:latin typeface="Calibri" panose="020F0502020204030204" pitchFamily="34" charset="0"/>
                <a:cs typeface="Calibri" panose="020F0502020204030204" pitchFamily="34" charset="0"/>
              </a:rPr>
              <a:t>Format of lesson: </a:t>
            </a:r>
            <a:r>
              <a:rPr lang="en-AU" sz="2000" dirty="0">
                <a:latin typeface="Calibri" panose="020F0502020204030204" pitchFamily="34" charset="0"/>
                <a:cs typeface="Calibri" panose="020F0502020204030204" pitchFamily="34" charset="0"/>
              </a:rPr>
              <a:t>an interactive game played in the classroom</a:t>
            </a:r>
          </a:p>
          <a:p>
            <a:pPr marL="0" indent="0">
              <a:spcBef>
                <a:spcPts val="0"/>
              </a:spcBef>
              <a:buNone/>
            </a:pPr>
            <a:endParaRPr lang="en-AU" sz="2000" dirty="0">
              <a:latin typeface="Calibri" panose="020F0502020204030204" pitchFamily="34" charset="0"/>
              <a:cs typeface="Calibri" panose="020F0502020204030204" pitchFamily="34" charset="0"/>
            </a:endParaRPr>
          </a:p>
          <a:p>
            <a:pPr marL="0" indent="0">
              <a:spcBef>
                <a:spcPts val="0"/>
              </a:spcBef>
              <a:buNone/>
            </a:pPr>
            <a:r>
              <a:rPr lang="en-AU" sz="2000" b="1" dirty="0">
                <a:latin typeface="Calibri" panose="020F0502020204030204" pitchFamily="34" charset="0"/>
                <a:cs typeface="Calibri" panose="020F0502020204030204" pitchFamily="34" charset="0"/>
              </a:rPr>
              <a:t>Overview of game:</a:t>
            </a:r>
            <a:r>
              <a:rPr lang="en-AU" sz="2000" dirty="0">
                <a:latin typeface="Calibri" panose="020F0502020204030204" pitchFamily="34" charset="0"/>
                <a:cs typeface="Calibri" panose="020F0502020204030204" pitchFamily="34" charset="0"/>
              </a:rPr>
              <a:t> </a:t>
            </a:r>
          </a:p>
          <a:p>
            <a:pPr marL="0" indent="0">
              <a:spcBef>
                <a:spcPts val="0"/>
              </a:spcBef>
              <a:buNone/>
            </a:pPr>
            <a:endParaRPr lang="en-AU" sz="2000" dirty="0">
              <a:latin typeface="Calibri" panose="020F0502020204030204" pitchFamily="34" charset="0"/>
              <a:cs typeface="Calibri" panose="020F0502020204030204" pitchFamily="34" charset="0"/>
            </a:endParaRPr>
          </a:p>
          <a:p>
            <a:pPr marL="0" indent="0">
              <a:spcBef>
                <a:spcPts val="0"/>
              </a:spcBef>
              <a:buNone/>
            </a:pPr>
            <a:r>
              <a:rPr lang="en-AU" sz="2000" dirty="0">
                <a:latin typeface="Calibri" panose="020F0502020204030204" pitchFamily="34" charset="0"/>
                <a:cs typeface="Calibri" panose="020F0502020204030204" pitchFamily="34" charset="0"/>
              </a:rPr>
              <a:t>You are a spy (Agent Jamie Bond). Your mission is to play the next move in a game of tic-tac-toe following a set of instructions contained in a series of envelopes. You will record your findings as you go, in your Agent Report. At the end of the game, you will have made the next move. </a:t>
            </a:r>
          </a:p>
          <a:p>
            <a:pPr marL="0" indent="0">
              <a:spcBef>
                <a:spcPts val="0"/>
              </a:spcBef>
              <a:buNone/>
            </a:pPr>
            <a:endParaRPr lang="en-AU" sz="2000" dirty="0">
              <a:latin typeface="Calibri" panose="020F0502020204030204" pitchFamily="34" charset="0"/>
              <a:cs typeface="Calibri" panose="020F0502020204030204" pitchFamily="34" charset="0"/>
            </a:endParaRPr>
          </a:p>
          <a:p>
            <a:pPr marL="0" indent="0">
              <a:spcBef>
                <a:spcPts val="0"/>
              </a:spcBef>
              <a:buNone/>
            </a:pPr>
            <a:r>
              <a:rPr lang="en-AU" sz="2000" dirty="0">
                <a:latin typeface="Calibri" panose="020F0502020204030204" pitchFamily="34" charset="0"/>
                <a:cs typeface="Calibri" panose="020F0502020204030204" pitchFamily="34" charset="0"/>
              </a:rPr>
              <a:t>For increased difficulty, the game can be played in interaction with another team. In this case, the game can be repeated until a winning move is made.</a:t>
            </a:r>
          </a:p>
          <a:p>
            <a:pPr marL="0" indent="0">
              <a:spcBef>
                <a:spcPts val="0"/>
              </a:spcBef>
              <a:buNone/>
            </a:pPr>
            <a:endParaRPr lang="en-AU" sz="2000" dirty="0">
              <a:latin typeface="Calibri" panose="020F0502020204030204" pitchFamily="34" charset="0"/>
              <a:cs typeface="Calibri" panose="020F0502020204030204" pitchFamily="34" charset="0"/>
            </a:endParaRPr>
          </a:p>
          <a:p>
            <a:pPr marL="0" indent="0">
              <a:spcBef>
                <a:spcPts val="0"/>
              </a:spcBef>
              <a:buNone/>
            </a:pPr>
            <a:endParaRPr lang="en-AU" sz="2000" dirty="0">
              <a:latin typeface="Calibri" panose="020F0502020204030204" pitchFamily="34" charset="0"/>
              <a:cs typeface="Calibri" panose="020F0502020204030204" pitchFamily="34" charset="0"/>
            </a:endParaRPr>
          </a:p>
          <a:p>
            <a:pPr marL="0" indent="0">
              <a:spcBef>
                <a:spcPts val="0"/>
              </a:spcBef>
              <a:buNone/>
            </a:pPr>
            <a:r>
              <a:rPr lang="en-AU" sz="2000" b="1" dirty="0">
                <a:latin typeface="Calibri" panose="020F0502020204030204" pitchFamily="34" charset="0"/>
                <a:cs typeface="Calibri" panose="020F0502020204030204" pitchFamily="34" charset="0"/>
              </a:rPr>
              <a:t>Time to complete the exercise: </a:t>
            </a:r>
            <a:r>
              <a:rPr lang="en-AU" sz="2000" dirty="0">
                <a:latin typeface="Calibri" panose="020F0502020204030204" pitchFamily="34" charset="0"/>
                <a:cs typeface="Calibri" panose="020F0502020204030204" pitchFamily="34" charset="0"/>
              </a:rPr>
              <a:t>1 hour in order to play one move on the Board including time to explain the task upfront.</a:t>
            </a:r>
          </a:p>
          <a:p>
            <a:pPr marL="0" indent="0">
              <a:spcBef>
                <a:spcPts val="0"/>
              </a:spcBef>
              <a:buNone/>
            </a:pPr>
            <a:endParaRPr lang="en-AU" sz="2000" dirty="0">
              <a:latin typeface="Calibri" panose="020F0502020204030204" pitchFamily="34" charset="0"/>
              <a:cs typeface="Calibri" panose="020F0502020204030204" pitchFamily="34" charset="0"/>
            </a:endParaRPr>
          </a:p>
          <a:p>
            <a:pPr>
              <a:spcBef>
                <a:spcPts val="0"/>
              </a:spcBef>
            </a:pPr>
            <a:endParaRPr lang="en-AU" sz="2000" dirty="0">
              <a:latin typeface="Calibri" panose="020F0502020204030204" pitchFamily="34" charset="0"/>
              <a:cs typeface="Calibri" panose="020F0502020204030204" pitchFamily="34" charset="0"/>
            </a:endParaRPr>
          </a:p>
        </p:txBody>
      </p:sp>
      <p:sp>
        <p:nvSpPr>
          <p:cNvPr id="5" name="Subtitle 2">
            <a:extLst>
              <a:ext uri="{FF2B5EF4-FFF2-40B4-BE49-F238E27FC236}">
                <a16:creationId xmlns:a16="http://schemas.microsoft.com/office/drawing/2014/main" id="{3847F9A2-9941-4F40-855B-435556C4F509}"/>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4</a:t>
            </a:r>
          </a:p>
        </p:txBody>
      </p:sp>
      <p:graphicFrame>
        <p:nvGraphicFramePr>
          <p:cNvPr id="6" name="Table 14">
            <a:extLst>
              <a:ext uri="{FF2B5EF4-FFF2-40B4-BE49-F238E27FC236}">
                <a16:creationId xmlns:a16="http://schemas.microsoft.com/office/drawing/2014/main" id="{C0F69D74-52AD-43FB-8252-F55B4B8809E3}"/>
              </a:ext>
            </a:extLst>
          </p:cNvPr>
          <p:cNvGraphicFramePr>
            <a:graphicFrameLocks noGrp="1"/>
          </p:cNvGraphicFramePr>
          <p:nvPr>
            <p:extLst>
              <p:ext uri="{D42A27DB-BD31-4B8C-83A1-F6EECF244321}">
                <p14:modId xmlns:p14="http://schemas.microsoft.com/office/powerpoint/2010/main" val="2984818534"/>
              </p:ext>
            </p:extLst>
          </p:nvPr>
        </p:nvGraphicFramePr>
        <p:xfrm>
          <a:off x="6522244" y="2201158"/>
          <a:ext cx="5277034" cy="3414450"/>
        </p:xfrm>
        <a:graphic>
          <a:graphicData uri="http://schemas.openxmlformats.org/drawingml/2006/table">
            <a:tbl>
              <a:tblPr firstRow="1" bandRow="1">
                <a:tableStyleId>{5C22544A-7EE6-4342-B048-85BDC9FD1C3A}</a:tableStyleId>
              </a:tblPr>
              <a:tblGrid>
                <a:gridCol w="950491">
                  <a:extLst>
                    <a:ext uri="{9D8B030D-6E8A-4147-A177-3AD203B41FA5}">
                      <a16:colId xmlns:a16="http://schemas.microsoft.com/office/drawing/2014/main" val="2550959215"/>
                    </a:ext>
                  </a:extLst>
                </a:gridCol>
                <a:gridCol w="4326543">
                  <a:extLst>
                    <a:ext uri="{9D8B030D-6E8A-4147-A177-3AD203B41FA5}">
                      <a16:colId xmlns:a16="http://schemas.microsoft.com/office/drawing/2014/main" val="2965529573"/>
                    </a:ext>
                  </a:extLst>
                </a:gridCol>
              </a:tblGrid>
              <a:tr h="278731">
                <a:tc gridSpan="2">
                  <a:txBody>
                    <a:bodyPr/>
                    <a:lstStyle/>
                    <a:p>
                      <a:r>
                        <a:rPr lang="en-AU" sz="1200" dirty="0">
                          <a:solidFill>
                            <a:schemeClr val="tx1"/>
                          </a:solidFill>
                          <a:latin typeface="Segoe UI Black" panose="020B0A02040204020203" pitchFamily="34" charset="0"/>
                          <a:ea typeface="Segoe UI Black" panose="020B0A02040204020203" pitchFamily="34" charset="0"/>
                        </a:rPr>
                        <a:t>Overview of interactive game “Agent Tic-Tac-Toe:</a:t>
                      </a:r>
                    </a:p>
                  </a:txBody>
                  <a:tcPr marL="61975" marR="61975" marT="30987" marB="30987">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ctr"/>
                      <a:endParaRPr lang="en-AU" sz="1200" b="0" dirty="0">
                        <a:solidFill>
                          <a:schemeClr val="tx1"/>
                        </a:solidFill>
                        <a:latin typeface="Segoe UI Black" panose="020B0A02040204020203" pitchFamily="34" charset="0"/>
                        <a:ea typeface="Segoe UI Black" panose="020B0A02040204020203" pitchFamily="34" charset="0"/>
                      </a:endParaRPr>
                    </a:p>
                  </a:txBody>
                  <a:tcPr marL="61975" marR="61975" marT="30987" marB="30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4823"/>
                  </a:ext>
                </a:extLst>
              </a:tr>
              <a:tr h="487778">
                <a:tc>
                  <a:txBody>
                    <a:bodyPr/>
                    <a:lstStyle/>
                    <a:p>
                      <a:pPr algn="ctr"/>
                      <a:r>
                        <a:rPr lang="en-AU" sz="1200" b="1" dirty="0">
                          <a:solidFill>
                            <a:schemeClr val="tx1"/>
                          </a:solidFill>
                          <a:latin typeface="Segoe UI Black" panose="020B0A02040204020203" pitchFamily="34" charset="0"/>
                          <a:ea typeface="Segoe UI Black" panose="020B0A02040204020203" pitchFamily="34" charset="0"/>
                        </a:rPr>
                        <a:t>Goal</a:t>
                      </a:r>
                    </a:p>
                  </a:txBody>
                  <a:tcPr marL="61975" marR="61975" marT="30987" marB="3098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AU" sz="1200" dirty="0">
                          <a:solidFill>
                            <a:schemeClr val="tx1"/>
                          </a:solidFill>
                        </a:rPr>
                        <a:t>The student’s task is to follow instructions in order to work out what move needs to be played next on the tic-tac-toe Board.</a:t>
                      </a:r>
                    </a:p>
                  </a:txBody>
                  <a:tcPr marL="61975" marR="61975" marT="30987" marB="30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49017759"/>
                  </a:ext>
                </a:extLst>
              </a:tr>
              <a:tr h="278731">
                <a:tc>
                  <a:txBody>
                    <a:bodyPr/>
                    <a:lstStyle/>
                    <a:p>
                      <a:pPr algn="ctr"/>
                      <a:r>
                        <a:rPr lang="en-AU" sz="1200" b="1" dirty="0">
                          <a:solidFill>
                            <a:schemeClr val="tx1"/>
                          </a:solidFill>
                          <a:latin typeface="Segoe UI Black" panose="020B0A02040204020203" pitchFamily="34" charset="0"/>
                          <a:ea typeface="Segoe UI Black" panose="020B0A02040204020203" pitchFamily="34" charset="0"/>
                        </a:rPr>
                        <a:t>Role</a:t>
                      </a:r>
                    </a:p>
                  </a:txBody>
                  <a:tcPr marL="61975" marR="61975" marT="30987" marB="3098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AU" sz="1200" dirty="0">
                          <a:solidFill>
                            <a:schemeClr val="tx1"/>
                          </a:solidFill>
                        </a:rPr>
                        <a:t>The student is Agent Jamie Bond, a spy.</a:t>
                      </a:r>
                    </a:p>
                  </a:txBody>
                  <a:tcPr marL="61975" marR="61975" marT="30987" marB="30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79543932"/>
                  </a:ext>
                </a:extLst>
              </a:tr>
              <a:tr h="487778">
                <a:tc>
                  <a:txBody>
                    <a:bodyPr/>
                    <a:lstStyle/>
                    <a:p>
                      <a:pPr algn="ctr"/>
                      <a:r>
                        <a:rPr lang="en-AU" sz="1200" b="1" dirty="0">
                          <a:solidFill>
                            <a:schemeClr val="tx1"/>
                          </a:solidFill>
                          <a:latin typeface="Segoe UI Black" panose="020B0A02040204020203" pitchFamily="34" charset="0"/>
                          <a:ea typeface="Segoe UI Black" panose="020B0A02040204020203" pitchFamily="34" charset="0"/>
                        </a:rPr>
                        <a:t>Audience</a:t>
                      </a:r>
                    </a:p>
                  </a:txBody>
                  <a:tcPr marL="61975" marR="61975" marT="30987" marB="3098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AU" sz="1200" dirty="0">
                          <a:solidFill>
                            <a:schemeClr val="tx1"/>
                          </a:solidFill>
                        </a:rPr>
                        <a:t>The target audience for the Agent’s Report is the Agent’s Boss, “M.”</a:t>
                      </a:r>
                    </a:p>
                  </a:txBody>
                  <a:tcPr marL="61975" marR="61975" marT="30987" marB="30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50470646"/>
                  </a:ext>
                </a:extLst>
              </a:tr>
              <a:tr h="696827">
                <a:tc>
                  <a:txBody>
                    <a:bodyPr/>
                    <a:lstStyle/>
                    <a:p>
                      <a:pPr algn="ctr"/>
                      <a:r>
                        <a:rPr lang="en-AU" sz="1200" b="1" dirty="0">
                          <a:solidFill>
                            <a:schemeClr val="tx1"/>
                          </a:solidFill>
                          <a:latin typeface="Segoe UI Black" panose="020B0A02040204020203" pitchFamily="34" charset="0"/>
                          <a:ea typeface="Segoe UI Black" panose="020B0A02040204020203" pitchFamily="34" charset="0"/>
                        </a:rPr>
                        <a:t>Scenario</a:t>
                      </a:r>
                    </a:p>
                  </a:txBody>
                  <a:tcPr marL="61975" marR="61975" marT="30987" marB="3098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AU" sz="1200" dirty="0">
                          <a:solidFill>
                            <a:schemeClr val="tx1"/>
                          </a:solidFill>
                        </a:rPr>
                        <a:t>The student finds themselves in a context where a game of tic-tac-toe has begun and they need to inform “M.” of what move needs to be made next on the tic-tac-toe board.</a:t>
                      </a:r>
                    </a:p>
                  </a:txBody>
                  <a:tcPr marL="61975" marR="61975" marT="30987" marB="30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84111353"/>
                  </a:ext>
                </a:extLst>
              </a:tr>
              <a:tr h="487778">
                <a:tc>
                  <a:txBody>
                    <a:bodyPr/>
                    <a:lstStyle/>
                    <a:p>
                      <a:pPr algn="ctr"/>
                      <a:r>
                        <a:rPr lang="en-AU" sz="1200" b="1" dirty="0">
                          <a:solidFill>
                            <a:schemeClr val="tx1"/>
                          </a:solidFill>
                          <a:latin typeface="Segoe UI Black" panose="020B0A02040204020203" pitchFamily="34" charset="0"/>
                          <a:ea typeface="Segoe UI Black" panose="020B0A02040204020203" pitchFamily="34" charset="0"/>
                        </a:rPr>
                        <a:t>Product</a:t>
                      </a:r>
                    </a:p>
                  </a:txBody>
                  <a:tcPr marL="61975" marR="61975" marT="30987" marB="3098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AU" sz="1200" dirty="0">
                          <a:solidFill>
                            <a:schemeClr val="tx1"/>
                          </a:solidFill>
                        </a:rPr>
                        <a:t>The product is an Agent’s Report which documents the steps taken to find out what move to make next.</a:t>
                      </a:r>
                    </a:p>
                  </a:txBody>
                  <a:tcPr marL="61975" marR="61975" marT="30987" marB="30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27493174"/>
                  </a:ext>
                </a:extLst>
              </a:tr>
              <a:tr h="696827">
                <a:tc>
                  <a:txBody>
                    <a:bodyPr/>
                    <a:lstStyle/>
                    <a:p>
                      <a:pPr algn="ctr"/>
                      <a:r>
                        <a:rPr lang="en-AU" sz="1200" b="1" dirty="0">
                          <a:solidFill>
                            <a:schemeClr val="tx1"/>
                          </a:solidFill>
                          <a:latin typeface="Segoe UI Black" panose="020B0A02040204020203" pitchFamily="34" charset="0"/>
                          <a:ea typeface="Segoe UI Black" panose="020B0A02040204020203" pitchFamily="34" charset="0"/>
                        </a:rPr>
                        <a:t>Standards</a:t>
                      </a:r>
                    </a:p>
                  </a:txBody>
                  <a:tcPr marL="61975" marR="61975" marT="30987" marB="3098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AU" sz="1200" dirty="0">
                          <a:solidFill>
                            <a:schemeClr val="tx1"/>
                          </a:solidFill>
                        </a:rPr>
                        <a:t>The standards by which the product will be judged is correct interpretation of the instructions and subsequent correct move on the Board.</a:t>
                      </a:r>
                    </a:p>
                  </a:txBody>
                  <a:tcPr marL="61975" marR="61975" marT="30987" marB="30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47369179"/>
                  </a:ext>
                </a:extLst>
              </a:tr>
            </a:tbl>
          </a:graphicData>
        </a:graphic>
      </p:graphicFrame>
      <p:sp>
        <p:nvSpPr>
          <p:cNvPr id="4" name="Rectangle 3">
            <a:extLst>
              <a:ext uri="{FF2B5EF4-FFF2-40B4-BE49-F238E27FC236}">
                <a16:creationId xmlns:a16="http://schemas.microsoft.com/office/drawing/2014/main" id="{C82A88FC-7D75-41F1-B1EE-DDE2D8F6C594}"/>
              </a:ext>
            </a:extLst>
          </p:cNvPr>
          <p:cNvSpPr/>
          <p:nvPr/>
        </p:nvSpPr>
        <p:spPr>
          <a:xfrm>
            <a:off x="6522244" y="5746755"/>
            <a:ext cx="5277034" cy="400110"/>
          </a:xfrm>
          <a:prstGeom prst="rect">
            <a:avLst/>
          </a:prstGeom>
        </p:spPr>
        <p:txBody>
          <a:bodyPr wrap="square">
            <a:spAutoFit/>
          </a:bodyPr>
          <a:lstStyle/>
          <a:p>
            <a:r>
              <a:rPr lang="en-AU" sz="1000" dirty="0"/>
              <a:t>Taken from McTighe, J. &amp; Wiggins, G (2006) Understanding by design: Professional development handbook. Heatherton, Victoria: Hawker Brownlow Education.</a:t>
            </a:r>
          </a:p>
        </p:txBody>
      </p:sp>
    </p:spTree>
    <p:extLst>
      <p:ext uri="{BB962C8B-B14F-4D97-AF65-F5344CB8AC3E}">
        <p14:creationId xmlns:p14="http://schemas.microsoft.com/office/powerpoint/2010/main" val="52183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701A-C01B-4352-B681-D9F95694616F}"/>
              </a:ext>
            </a:extLst>
          </p:cNvPr>
          <p:cNvSpPr>
            <a:spLocks noGrp="1"/>
          </p:cNvSpPr>
          <p:nvPr>
            <p:ph type="title"/>
          </p:nvPr>
        </p:nvSpPr>
        <p:spPr/>
        <p:txBody>
          <a:bodyPr/>
          <a:lstStyle/>
          <a:p>
            <a:r>
              <a:rPr lang="en-AU" dirty="0">
                <a:latin typeface="Segoe UI Black" panose="020B0A02040204020203" pitchFamily="34" charset="0"/>
                <a:ea typeface="Segoe UI Black" panose="020B0A02040204020203" pitchFamily="34" charset="0"/>
              </a:rPr>
              <a:t>Lesson objectives</a:t>
            </a:r>
          </a:p>
        </p:txBody>
      </p:sp>
      <p:sp>
        <p:nvSpPr>
          <p:cNvPr id="3" name="Content Placeholder 2">
            <a:extLst>
              <a:ext uri="{FF2B5EF4-FFF2-40B4-BE49-F238E27FC236}">
                <a16:creationId xmlns:a16="http://schemas.microsoft.com/office/drawing/2014/main" id="{D38348E1-7A2F-4D87-A5B7-E6C3A1EDC020}"/>
              </a:ext>
            </a:extLst>
          </p:cNvPr>
          <p:cNvSpPr>
            <a:spLocks noGrp="1"/>
          </p:cNvSpPr>
          <p:nvPr>
            <p:ph idx="1"/>
          </p:nvPr>
        </p:nvSpPr>
        <p:spPr/>
        <p:txBody>
          <a:bodyPr>
            <a:normAutofit/>
          </a:bodyPr>
          <a:lstStyle/>
          <a:p>
            <a:pPr marL="0" lvl="0" indent="0">
              <a:buNone/>
            </a:pPr>
            <a:r>
              <a:rPr lang="en-AU" dirty="0"/>
              <a:t>We are learning to:</a:t>
            </a:r>
          </a:p>
          <a:p>
            <a:pPr lvl="0"/>
            <a:r>
              <a:rPr lang="en-AU" dirty="0"/>
              <a:t>Develop Algorithmic Thinking* by:</a:t>
            </a:r>
          </a:p>
          <a:p>
            <a:pPr lvl="1"/>
            <a:r>
              <a:rPr lang="en-AU" dirty="0"/>
              <a:t>following the types of instructions that a computer would execute</a:t>
            </a:r>
          </a:p>
          <a:p>
            <a:pPr lvl="1"/>
            <a:r>
              <a:rPr lang="en-AU" dirty="0"/>
              <a:t>understanding how the tic tac toe ‘Agent’ is operating to play a move</a:t>
            </a:r>
          </a:p>
          <a:p>
            <a:pPr lvl="0"/>
            <a:r>
              <a:rPr lang="en-AU" dirty="0"/>
              <a:t>Develop Computational Thinking* by:</a:t>
            </a:r>
          </a:p>
          <a:p>
            <a:pPr lvl="1"/>
            <a:r>
              <a:rPr lang="en-AU" dirty="0"/>
              <a:t>computing strings from real-world circumstances</a:t>
            </a:r>
          </a:p>
          <a:p>
            <a:pPr lvl="1"/>
            <a:r>
              <a:rPr lang="en-AU" dirty="0"/>
              <a:t>developing applied problem-solving</a:t>
            </a:r>
          </a:p>
          <a:p>
            <a:endParaRPr lang="en-AU" dirty="0"/>
          </a:p>
          <a:p>
            <a:pPr marL="0" indent="0">
              <a:buNone/>
            </a:pPr>
            <a:r>
              <a:rPr lang="en-AU" sz="1300" dirty="0"/>
              <a:t>*As defined in NSW Government Standards Authority (2019). </a:t>
            </a:r>
            <a:r>
              <a:rPr lang="en-AU" sz="1300" i="1" dirty="0"/>
              <a:t>Digital Technologies and ICT Resources. </a:t>
            </a:r>
            <a:r>
              <a:rPr lang="en-AU" sz="1300" dirty="0"/>
              <a:t>Accessed 28 April 2020, </a:t>
            </a:r>
            <a:r>
              <a:rPr lang="en-AU" sz="1300" u="sng" dirty="0">
                <a:hlinkClick r:id="rId2"/>
              </a:rPr>
              <a:t>https://educationstandards.nsw.edu.au/wps/portal/nesa/k-10/learning-areas/technologies/coding-across-the-curriculum</a:t>
            </a:r>
            <a:endParaRPr lang="en-AU" sz="1300" dirty="0"/>
          </a:p>
          <a:p>
            <a:pPr marL="0" indent="0">
              <a:buNone/>
            </a:pPr>
            <a:endParaRPr lang="en-AU" dirty="0"/>
          </a:p>
        </p:txBody>
      </p:sp>
      <p:sp>
        <p:nvSpPr>
          <p:cNvPr id="4" name="Subtitle 2">
            <a:extLst>
              <a:ext uri="{FF2B5EF4-FFF2-40B4-BE49-F238E27FC236}">
                <a16:creationId xmlns:a16="http://schemas.microsoft.com/office/drawing/2014/main" id="{06598FC5-FD7F-44F5-AAC5-481179625390}"/>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5</a:t>
            </a:r>
          </a:p>
        </p:txBody>
      </p:sp>
    </p:spTree>
    <p:extLst>
      <p:ext uri="{BB962C8B-B14F-4D97-AF65-F5344CB8AC3E}">
        <p14:creationId xmlns:p14="http://schemas.microsoft.com/office/powerpoint/2010/main" val="352402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F228-0B5C-4D78-90A9-A83340B792AF}"/>
              </a:ext>
            </a:extLst>
          </p:cNvPr>
          <p:cNvSpPr>
            <a:spLocks noGrp="1"/>
          </p:cNvSpPr>
          <p:nvPr>
            <p:ph type="title"/>
          </p:nvPr>
        </p:nvSpPr>
        <p:spPr>
          <a:xfrm>
            <a:off x="838200" y="365125"/>
            <a:ext cx="10515600" cy="1325563"/>
          </a:xfrm>
        </p:spPr>
        <p:txBody>
          <a:bodyPr/>
          <a:lstStyle/>
          <a:p>
            <a:r>
              <a:rPr lang="en-AU" b="1" dirty="0">
                <a:latin typeface="Segoe UI Black" panose="020B0A02040204020203" pitchFamily="34" charset="0"/>
                <a:ea typeface="Segoe UI Black" panose="020B0A02040204020203" pitchFamily="34" charset="0"/>
              </a:rPr>
              <a:t>What I’m looking for in students’ work:</a:t>
            </a:r>
            <a:endParaRPr lang="en-AU" dirty="0">
              <a:latin typeface="Segoe UI Black" panose="020B0A02040204020203" pitchFamily="34" charset="0"/>
              <a:ea typeface="Segoe UI Black" panose="020B0A02040204020203" pitchFamily="34" charset="0"/>
            </a:endParaRPr>
          </a:p>
        </p:txBody>
      </p:sp>
      <p:sp>
        <p:nvSpPr>
          <p:cNvPr id="3" name="Content Placeholder 2">
            <a:extLst>
              <a:ext uri="{FF2B5EF4-FFF2-40B4-BE49-F238E27FC236}">
                <a16:creationId xmlns:a16="http://schemas.microsoft.com/office/drawing/2014/main" id="{01300690-D9B4-4BDD-9745-0A7BF80DD074}"/>
              </a:ext>
            </a:extLst>
          </p:cNvPr>
          <p:cNvSpPr>
            <a:spLocks noGrp="1"/>
          </p:cNvSpPr>
          <p:nvPr>
            <p:ph idx="1"/>
          </p:nvPr>
        </p:nvSpPr>
        <p:spPr>
          <a:xfrm>
            <a:off x="838200" y="2162629"/>
            <a:ext cx="10515600" cy="4014334"/>
          </a:xfrm>
        </p:spPr>
        <p:txBody>
          <a:bodyPr/>
          <a:lstStyle/>
          <a:p>
            <a:pPr lvl="0"/>
            <a:r>
              <a:rPr lang="en-AU" dirty="0"/>
              <a:t>Problem solving</a:t>
            </a:r>
          </a:p>
          <a:p>
            <a:pPr lvl="0"/>
            <a:r>
              <a:rPr lang="en-AU" dirty="0"/>
              <a:t>Asking questions when unsure</a:t>
            </a:r>
          </a:p>
          <a:p>
            <a:pPr lvl="0"/>
            <a:r>
              <a:rPr lang="en-AU" dirty="0"/>
              <a:t>Development of computational thinking skills:</a:t>
            </a:r>
          </a:p>
          <a:p>
            <a:pPr lvl="1"/>
            <a:r>
              <a:rPr lang="en-AU" dirty="0"/>
              <a:t>Decomposition</a:t>
            </a:r>
          </a:p>
          <a:p>
            <a:pPr lvl="1"/>
            <a:r>
              <a:rPr lang="en-AU" dirty="0"/>
              <a:t>Pattern recognition</a:t>
            </a:r>
          </a:p>
          <a:p>
            <a:pPr lvl="1"/>
            <a:r>
              <a:rPr lang="en-AU" dirty="0"/>
              <a:t>Algorithmic thinking</a:t>
            </a:r>
          </a:p>
          <a:p>
            <a:pPr lvl="0"/>
            <a:r>
              <a:rPr lang="en-AU" dirty="0"/>
              <a:t>Following instructions</a:t>
            </a:r>
          </a:p>
          <a:p>
            <a:pPr lvl="0"/>
            <a:r>
              <a:rPr lang="en-AU" dirty="0"/>
              <a:t>Teamwork (if played in teams)</a:t>
            </a:r>
          </a:p>
          <a:p>
            <a:endParaRPr lang="en-AU" dirty="0"/>
          </a:p>
        </p:txBody>
      </p:sp>
      <p:sp>
        <p:nvSpPr>
          <p:cNvPr id="4" name="Subtitle 2">
            <a:extLst>
              <a:ext uri="{FF2B5EF4-FFF2-40B4-BE49-F238E27FC236}">
                <a16:creationId xmlns:a16="http://schemas.microsoft.com/office/drawing/2014/main" id="{F5353936-153F-478A-9405-5C1E80488A1D}"/>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6</a:t>
            </a:r>
          </a:p>
        </p:txBody>
      </p:sp>
    </p:spTree>
    <p:extLst>
      <p:ext uri="{BB962C8B-B14F-4D97-AF65-F5344CB8AC3E}">
        <p14:creationId xmlns:p14="http://schemas.microsoft.com/office/powerpoint/2010/main" val="222202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C5BC-7985-4CF8-B382-A3E16F8E1EAD}"/>
              </a:ext>
            </a:extLst>
          </p:cNvPr>
          <p:cNvSpPr>
            <a:spLocks noGrp="1"/>
          </p:cNvSpPr>
          <p:nvPr>
            <p:ph type="title"/>
          </p:nvPr>
        </p:nvSpPr>
        <p:spPr>
          <a:noFill/>
        </p:spPr>
        <p:txBody>
          <a:bodyPr>
            <a:normAutofit/>
          </a:bodyPr>
          <a:lstStyle/>
          <a:p>
            <a:r>
              <a:rPr lang="en-AU" b="1" dirty="0">
                <a:latin typeface="Segoe UI Black" panose="020B0A02040204020203" pitchFamily="34" charset="0"/>
                <a:ea typeface="Segoe UI Black" panose="020B0A02040204020203" pitchFamily="34" charset="0"/>
              </a:rPr>
              <a:t>Possible variations on the format of the game:</a:t>
            </a:r>
            <a:endParaRPr lang="en-AU" dirty="0">
              <a:latin typeface="Segoe UI Black" panose="020B0A02040204020203" pitchFamily="34" charset="0"/>
              <a:ea typeface="Segoe UI Black" panose="020B0A02040204020203" pitchFamily="34" charset="0"/>
            </a:endParaRPr>
          </a:p>
        </p:txBody>
      </p:sp>
      <p:sp>
        <p:nvSpPr>
          <p:cNvPr id="3" name="Content Placeholder 2">
            <a:extLst>
              <a:ext uri="{FF2B5EF4-FFF2-40B4-BE49-F238E27FC236}">
                <a16:creationId xmlns:a16="http://schemas.microsoft.com/office/drawing/2014/main" id="{816C7A7F-36C5-49FC-877D-71D670B79EC5}"/>
              </a:ext>
            </a:extLst>
          </p:cNvPr>
          <p:cNvSpPr>
            <a:spLocks noGrp="1"/>
          </p:cNvSpPr>
          <p:nvPr>
            <p:ph idx="1"/>
          </p:nvPr>
        </p:nvSpPr>
        <p:spPr>
          <a:xfrm>
            <a:off x="838200" y="2141537"/>
            <a:ext cx="10515600" cy="4351338"/>
          </a:xfrm>
        </p:spPr>
        <p:txBody>
          <a:bodyPr>
            <a:noAutofit/>
          </a:bodyPr>
          <a:lstStyle/>
          <a:p>
            <a:pPr lvl="0"/>
            <a:r>
              <a:rPr lang="en-AU" sz="2000" dirty="0"/>
              <a:t>The teacher using these materials could also consider the game taking place in teams instead of individually. </a:t>
            </a:r>
          </a:p>
          <a:p>
            <a:pPr lvl="0"/>
            <a:r>
              <a:rPr lang="en-AU" sz="2000" dirty="0"/>
              <a:t>The envelopes could be strategically placed in different locations with ‘clues’ regarding their location added based on the physical environment (to make it more “Amazing Race” style). </a:t>
            </a:r>
          </a:p>
          <a:p>
            <a:pPr lvl="0"/>
            <a:r>
              <a:rPr lang="en-AU" sz="2000" dirty="0"/>
              <a:t>It may make sense for there to be a checkpoint with a teacher after the “Your Secret Weapons” envelope to ensure that students don’t get lost from the beginning (to be decided by the teacher)</a:t>
            </a:r>
          </a:p>
          <a:p>
            <a:pPr lvl="0"/>
            <a:r>
              <a:rPr lang="en-AU" sz="2000" dirty="0"/>
              <a:t>To increase the difficulty:</a:t>
            </a:r>
          </a:p>
          <a:p>
            <a:pPr lvl="1"/>
            <a:r>
              <a:rPr lang="en-AU" sz="2000" dirty="0"/>
              <a:t>Code associated with each step could be added to the instructions or to the Agent Report. </a:t>
            </a:r>
          </a:p>
          <a:p>
            <a:pPr lvl="1"/>
            <a:r>
              <a:rPr lang="en-AU" sz="2000" dirty="0"/>
              <a:t>Options of code could be added and students required to select which code corresponds to the moves just made. </a:t>
            </a:r>
          </a:p>
          <a:p>
            <a:pPr lvl="1"/>
            <a:r>
              <a:rPr lang="en-AU" sz="2000" dirty="0"/>
              <a:t>Students could change the algorithm and adjust the steps in the game to match.</a:t>
            </a:r>
          </a:p>
          <a:p>
            <a:pPr lvl="0"/>
            <a:r>
              <a:rPr lang="en-AU" sz="2000" dirty="0"/>
              <a:t>Several loops of the sequence can be connected together by adding an envelope that exposes the next move of the opponent. Teams can also be paired together to play moves against </a:t>
            </a:r>
            <a:r>
              <a:rPr lang="en-AU" sz="2000" dirty="0" err="1"/>
              <a:t>eachother</a:t>
            </a:r>
            <a:r>
              <a:rPr lang="en-AU" sz="2000" dirty="0"/>
              <a:t>.</a:t>
            </a:r>
          </a:p>
          <a:p>
            <a:pPr marL="0" indent="0">
              <a:buNone/>
            </a:pPr>
            <a:endParaRPr lang="en-AU" sz="2000" dirty="0"/>
          </a:p>
        </p:txBody>
      </p:sp>
      <p:sp>
        <p:nvSpPr>
          <p:cNvPr id="6" name="Subtitle 2">
            <a:extLst>
              <a:ext uri="{FF2B5EF4-FFF2-40B4-BE49-F238E27FC236}">
                <a16:creationId xmlns:a16="http://schemas.microsoft.com/office/drawing/2014/main" id="{FD608115-343D-4BAB-A1DD-1D831D0E8634}"/>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7</a:t>
            </a:r>
          </a:p>
        </p:txBody>
      </p:sp>
    </p:spTree>
    <p:extLst>
      <p:ext uri="{BB962C8B-B14F-4D97-AF65-F5344CB8AC3E}">
        <p14:creationId xmlns:p14="http://schemas.microsoft.com/office/powerpoint/2010/main" val="235389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01BF2-C0BF-4CF1-9A70-83CB999FF089}"/>
              </a:ext>
            </a:extLst>
          </p:cNvPr>
          <p:cNvSpPr/>
          <p:nvPr/>
        </p:nvSpPr>
        <p:spPr>
          <a:xfrm>
            <a:off x="5839653" y="527885"/>
            <a:ext cx="6096000" cy="5802229"/>
          </a:xfrm>
          <a:prstGeom prst="rect">
            <a:avLst/>
          </a:prstGeom>
        </p:spPr>
        <p:txBody>
          <a:bodyPr>
            <a:spAutoFit/>
          </a:bodyPr>
          <a:lstStyle/>
          <a:p>
            <a:pPr>
              <a:lnSpc>
                <a:spcPct val="107000"/>
              </a:lnSpc>
              <a:spcAft>
                <a:spcPts val="800"/>
              </a:spcAft>
            </a:pPr>
            <a:r>
              <a:rPr lang="en-AU" sz="1100" b="1" u="sng" dirty="0">
                <a:latin typeface="Calibri" panose="020F0502020204030204" pitchFamily="34" charset="0"/>
                <a:ea typeface="Calibri" panose="020F0502020204030204" pitchFamily="34" charset="0"/>
                <a:cs typeface="Times New Roman" panose="02020603050405020304" pitchFamily="18" charset="0"/>
              </a:rPr>
              <a:t>Documentation of explicit algorithm:</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Find out if we are “X” or “0” by checking the number of X’s and 0’x. If they are equal then we are X, if not then we are 0</a:t>
            </a: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If there is a possibility to ‘win’ i.e. to have three of our pieces in a row, play that move. This means checking if there are 2 out of 3 of our pieces present in the following sequences and then playing the remaining position:</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(0, 1, 2),  # top row                       Here's the board:</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(3, 4, 5),  # middle row                  0 1 2</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(6, 7, 8),  # bottom row                 3 4 5</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(0, 3, 6),  # left column                  6 7 8</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(1, 4, 7),  # middle column</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(2, 5, 8),  # right column</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(0, 4, 8),  # top-left to bottom-right diagonal</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(2, 4, 6),  # top-right to bottom-left diagonal</a:t>
            </a: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If there a possibility to block the opponent from winning i.e. to block the opponent from playing three of their pieces in a row, play that move. This means checking if there are 2 out of 3 of our opponent’s pieces present in the following sequences and then playing the remaining position:</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(0, 1, 2),  # top row                       Here's the board:</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(3, 4, 5),  # middle row                  0 1 2</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(6, 7, 8),  # bottom row                 3 4 5</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(0, 3, 6),  # left column                  6 7 8</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(1, 4, 7),  # middle column</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(2, 5, 8),  # right column</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(0, 4, 8),  # top-left to bottom-right diagonal</a:t>
            </a:r>
          </a:p>
          <a:p>
            <a:pPr marL="742950" lvl="1" indent="-285750">
              <a:lnSpc>
                <a:spcPct val="107000"/>
              </a:lnSpc>
              <a:spcAft>
                <a:spcPts val="0"/>
              </a:spcAft>
              <a:buFont typeface="+mj-lt"/>
              <a:buAutoNum type="alphaLcPeriod"/>
            </a:pPr>
            <a:r>
              <a:rPr lang="en-AU" sz="1100" dirty="0">
                <a:latin typeface="Calibri" panose="020F0502020204030204" pitchFamily="34" charset="0"/>
                <a:ea typeface="Calibri" panose="020F0502020204030204" pitchFamily="34" charset="0"/>
                <a:cs typeface="Times New Roman" panose="02020603050405020304" pitchFamily="18" charset="0"/>
              </a:rPr>
              <a:t> (2, 4, 6),  # top-right to bottom-left diagonal</a:t>
            </a: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If the middle square (position 4 according to the numbering of the grid) is available, take it</a:t>
            </a: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If top left corner (position 0) is available, take it</a:t>
            </a: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If top right corner (position 2) is available, take it</a:t>
            </a: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If bottom left corner (position 6) is available, take it</a:t>
            </a:r>
          </a:p>
          <a:p>
            <a:pPr marL="342900" lvl="0" indent="-342900">
              <a:lnSpc>
                <a:spcPct val="107000"/>
              </a:lnSpc>
              <a:spcAft>
                <a:spcPts val="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If bottom right corner (position 8) is available, take it</a:t>
            </a:r>
          </a:p>
          <a:p>
            <a:pPr marL="342900" lvl="0" indent="-342900">
              <a:lnSpc>
                <a:spcPct val="107000"/>
              </a:lnSpc>
              <a:spcAft>
                <a:spcPts val="800"/>
              </a:spcAft>
              <a:buFont typeface="+mj-lt"/>
              <a:buAutoNum type="arabicPeriod"/>
            </a:pPr>
            <a:r>
              <a:rPr lang="en-AU" sz="1100" dirty="0">
                <a:latin typeface="Calibri" panose="020F0502020204030204" pitchFamily="34" charset="0"/>
                <a:ea typeface="Calibri" panose="020F0502020204030204" pitchFamily="34" charset="0"/>
                <a:cs typeface="Times New Roman" panose="02020603050405020304" pitchFamily="18" charset="0"/>
              </a:rPr>
              <a:t>Otherwise, take first available position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0E4060E1-D9C2-4400-8F82-6F8B623DE118}"/>
              </a:ext>
            </a:extLst>
          </p:cNvPr>
          <p:cNvSpPr>
            <a:spLocks noGrp="1"/>
          </p:cNvSpPr>
          <p:nvPr>
            <p:ph type="title"/>
          </p:nvPr>
        </p:nvSpPr>
        <p:spPr>
          <a:xfrm>
            <a:off x="768626" y="1950285"/>
            <a:ext cx="3374749" cy="1325563"/>
          </a:xfrm>
        </p:spPr>
        <p:txBody>
          <a:bodyPr>
            <a:normAutofit fontScale="90000"/>
          </a:bodyPr>
          <a:lstStyle/>
          <a:p>
            <a:r>
              <a:rPr lang="en-AU" b="1" dirty="0">
                <a:latin typeface="Segoe UI Black" panose="020B0A02040204020203" pitchFamily="34" charset="0"/>
                <a:ea typeface="Segoe UI Black" panose="020B0A02040204020203" pitchFamily="34" charset="0"/>
              </a:rPr>
              <a:t>The game </a:t>
            </a:r>
            <a:br>
              <a:rPr lang="en-AU" b="1" dirty="0">
                <a:latin typeface="Segoe UI Black" panose="020B0A02040204020203" pitchFamily="34" charset="0"/>
                <a:ea typeface="Segoe UI Black" panose="020B0A02040204020203" pitchFamily="34" charset="0"/>
              </a:rPr>
            </a:br>
            <a:r>
              <a:rPr lang="en-AU" b="1" dirty="0">
                <a:latin typeface="Segoe UI Black" panose="020B0A02040204020203" pitchFamily="34" charset="0"/>
                <a:ea typeface="Segoe UI Black" panose="020B0A02040204020203" pitchFamily="34" charset="0"/>
              </a:rPr>
              <a:t>follows these </a:t>
            </a:r>
            <a:br>
              <a:rPr lang="en-AU" b="1" dirty="0">
                <a:latin typeface="Segoe UI Black" panose="020B0A02040204020203" pitchFamily="34" charset="0"/>
                <a:ea typeface="Segoe UI Black" panose="020B0A02040204020203" pitchFamily="34" charset="0"/>
              </a:rPr>
            </a:br>
            <a:r>
              <a:rPr lang="en-AU" b="1" dirty="0">
                <a:latin typeface="Segoe UI Black" panose="020B0A02040204020203" pitchFamily="34" charset="0"/>
                <a:ea typeface="Segoe UI Black" panose="020B0A02040204020203" pitchFamily="34" charset="0"/>
              </a:rPr>
              <a:t>steps</a:t>
            </a:r>
            <a:br>
              <a:rPr lang="en-AU" b="1" dirty="0">
                <a:latin typeface="Segoe UI Black" panose="020B0A02040204020203" pitchFamily="34" charset="0"/>
                <a:ea typeface="Segoe UI Black" panose="020B0A02040204020203" pitchFamily="34" charset="0"/>
              </a:rPr>
            </a:br>
            <a:br>
              <a:rPr lang="en-AU" b="1" dirty="0">
                <a:latin typeface="Segoe UI Black" panose="020B0A02040204020203" pitchFamily="34" charset="0"/>
                <a:ea typeface="Segoe UI Black" panose="020B0A02040204020203" pitchFamily="34" charset="0"/>
              </a:rPr>
            </a:br>
            <a:r>
              <a:rPr lang="en-AU" sz="2200" b="1" dirty="0">
                <a:latin typeface="Segoe UI Black" panose="020B0A02040204020203" pitchFamily="34" charset="0"/>
                <a:ea typeface="Segoe UI Black" panose="020B0A02040204020203" pitchFamily="34" charset="0"/>
              </a:rPr>
              <a:t>(different steps are reflected in different envelopes)</a:t>
            </a:r>
            <a:endParaRPr lang="en-AU" dirty="0">
              <a:latin typeface="Segoe UI Black" panose="020B0A02040204020203" pitchFamily="34" charset="0"/>
              <a:ea typeface="Segoe UI Black" panose="020B0A02040204020203" pitchFamily="34" charset="0"/>
            </a:endParaRPr>
          </a:p>
        </p:txBody>
      </p:sp>
      <p:sp>
        <p:nvSpPr>
          <p:cNvPr id="6" name="Subtitle 2">
            <a:extLst>
              <a:ext uri="{FF2B5EF4-FFF2-40B4-BE49-F238E27FC236}">
                <a16:creationId xmlns:a16="http://schemas.microsoft.com/office/drawing/2014/main" id="{436538A8-A8FD-46D1-ABFE-A52C6687AA24}"/>
              </a:ext>
            </a:extLst>
          </p:cNvPr>
          <p:cNvSpPr txBox="1">
            <a:spLocks/>
          </p:cNvSpPr>
          <p:nvPr/>
        </p:nvSpPr>
        <p:spPr>
          <a:xfrm>
            <a:off x="4000354"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8</a:t>
            </a:r>
          </a:p>
        </p:txBody>
      </p:sp>
      <p:sp>
        <p:nvSpPr>
          <p:cNvPr id="7" name="Rectangle 6">
            <a:extLst>
              <a:ext uri="{FF2B5EF4-FFF2-40B4-BE49-F238E27FC236}">
                <a16:creationId xmlns:a16="http://schemas.microsoft.com/office/drawing/2014/main" id="{AA7D5310-8ED3-4D0F-A50C-7537672FF83E}"/>
              </a:ext>
            </a:extLst>
          </p:cNvPr>
          <p:cNvSpPr/>
          <p:nvPr/>
        </p:nvSpPr>
        <p:spPr>
          <a:xfrm>
            <a:off x="4486275" y="766537"/>
            <a:ext cx="838200" cy="385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Envelope #2</a:t>
            </a:r>
          </a:p>
        </p:txBody>
      </p:sp>
      <p:sp>
        <p:nvSpPr>
          <p:cNvPr id="8" name="Rectangle 7">
            <a:extLst>
              <a:ext uri="{FF2B5EF4-FFF2-40B4-BE49-F238E27FC236}">
                <a16:creationId xmlns:a16="http://schemas.microsoft.com/office/drawing/2014/main" id="{86A13AE6-A066-4145-97E2-88732A84B919}"/>
              </a:ext>
            </a:extLst>
          </p:cNvPr>
          <p:cNvSpPr/>
          <p:nvPr/>
        </p:nvSpPr>
        <p:spPr>
          <a:xfrm>
            <a:off x="4486274" y="1219694"/>
            <a:ext cx="838201" cy="385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Envelope #3 &amp; #4</a:t>
            </a:r>
          </a:p>
        </p:txBody>
      </p:sp>
      <p:sp>
        <p:nvSpPr>
          <p:cNvPr id="9" name="Rectangle 8">
            <a:extLst>
              <a:ext uri="{FF2B5EF4-FFF2-40B4-BE49-F238E27FC236}">
                <a16:creationId xmlns:a16="http://schemas.microsoft.com/office/drawing/2014/main" id="{0E176688-7BA3-4AAA-8984-CC4B9E730579}"/>
              </a:ext>
            </a:extLst>
          </p:cNvPr>
          <p:cNvSpPr/>
          <p:nvPr/>
        </p:nvSpPr>
        <p:spPr>
          <a:xfrm>
            <a:off x="4486274" y="3129741"/>
            <a:ext cx="838201" cy="385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Envelope #5 &amp; #6</a:t>
            </a:r>
          </a:p>
        </p:txBody>
      </p:sp>
      <p:sp>
        <p:nvSpPr>
          <p:cNvPr id="10" name="Rectangle 9">
            <a:extLst>
              <a:ext uri="{FF2B5EF4-FFF2-40B4-BE49-F238E27FC236}">
                <a16:creationId xmlns:a16="http://schemas.microsoft.com/office/drawing/2014/main" id="{68C53F6B-03BB-4D90-8F1A-7B16F18064D1}"/>
              </a:ext>
            </a:extLst>
          </p:cNvPr>
          <p:cNvSpPr/>
          <p:nvPr/>
        </p:nvSpPr>
        <p:spPr>
          <a:xfrm>
            <a:off x="4479411" y="5445312"/>
            <a:ext cx="838201" cy="385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Envelope #7 &amp; #8</a:t>
            </a:r>
          </a:p>
        </p:txBody>
      </p:sp>
      <p:cxnSp>
        <p:nvCxnSpPr>
          <p:cNvPr id="11" name="Straight Arrow Connector 10">
            <a:extLst>
              <a:ext uri="{FF2B5EF4-FFF2-40B4-BE49-F238E27FC236}">
                <a16:creationId xmlns:a16="http://schemas.microsoft.com/office/drawing/2014/main" id="{F38EADA3-2375-415B-A6E4-4819889C1019}"/>
              </a:ext>
            </a:extLst>
          </p:cNvPr>
          <p:cNvCxnSpPr>
            <a:cxnSpLocks/>
            <a:stCxn id="7" idx="3"/>
          </p:cNvCxnSpPr>
          <p:nvPr/>
        </p:nvCxnSpPr>
        <p:spPr>
          <a:xfrm>
            <a:off x="5324475" y="959531"/>
            <a:ext cx="600075"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B347CE-106B-459E-88D2-8A767B44AF5F}"/>
              </a:ext>
            </a:extLst>
          </p:cNvPr>
          <p:cNvCxnSpPr>
            <a:cxnSpLocks/>
          </p:cNvCxnSpPr>
          <p:nvPr/>
        </p:nvCxnSpPr>
        <p:spPr>
          <a:xfrm>
            <a:off x="5324475" y="1331006"/>
            <a:ext cx="600075"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B87A5A5-4500-445B-8BF9-405A3F0F9463}"/>
              </a:ext>
            </a:extLst>
          </p:cNvPr>
          <p:cNvCxnSpPr>
            <a:cxnSpLocks/>
          </p:cNvCxnSpPr>
          <p:nvPr/>
        </p:nvCxnSpPr>
        <p:spPr>
          <a:xfrm>
            <a:off x="5324475" y="3275848"/>
            <a:ext cx="600075"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Left Brace 18">
            <a:extLst>
              <a:ext uri="{FF2B5EF4-FFF2-40B4-BE49-F238E27FC236}">
                <a16:creationId xmlns:a16="http://schemas.microsoft.com/office/drawing/2014/main" id="{89E240E9-48D6-4D83-A7D1-4282380CDE2E}"/>
              </a:ext>
            </a:extLst>
          </p:cNvPr>
          <p:cNvSpPr/>
          <p:nvPr/>
        </p:nvSpPr>
        <p:spPr>
          <a:xfrm>
            <a:off x="5707250" y="5149041"/>
            <a:ext cx="132403" cy="10552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20" name="Straight Arrow Connector 19">
            <a:extLst>
              <a:ext uri="{FF2B5EF4-FFF2-40B4-BE49-F238E27FC236}">
                <a16:creationId xmlns:a16="http://schemas.microsoft.com/office/drawing/2014/main" id="{FB72D008-0DF4-4C0F-BDBD-344ED3FFCAB6}"/>
              </a:ext>
            </a:extLst>
          </p:cNvPr>
          <p:cNvCxnSpPr>
            <a:cxnSpLocks/>
          </p:cNvCxnSpPr>
          <p:nvPr/>
        </p:nvCxnSpPr>
        <p:spPr>
          <a:xfrm>
            <a:off x="5324475" y="5676148"/>
            <a:ext cx="381000"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24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F228-0B5C-4D78-90A9-A83340B792AF}"/>
              </a:ext>
            </a:extLst>
          </p:cNvPr>
          <p:cNvSpPr>
            <a:spLocks noGrp="1"/>
          </p:cNvSpPr>
          <p:nvPr>
            <p:ph type="title"/>
          </p:nvPr>
        </p:nvSpPr>
        <p:spPr>
          <a:xfrm>
            <a:off x="838200" y="365125"/>
            <a:ext cx="10515600" cy="1325563"/>
          </a:xfrm>
        </p:spPr>
        <p:txBody>
          <a:bodyPr/>
          <a:lstStyle/>
          <a:p>
            <a:r>
              <a:rPr lang="en-AU" b="1" dirty="0">
                <a:latin typeface="Segoe UI Black" panose="020B0A02040204020203" pitchFamily="34" charset="0"/>
                <a:ea typeface="Segoe UI Black" panose="020B0A02040204020203" pitchFamily="34" charset="0"/>
              </a:rPr>
              <a:t>How the game is played</a:t>
            </a:r>
            <a:endParaRPr lang="en-AU" dirty="0">
              <a:latin typeface="Segoe UI Black" panose="020B0A02040204020203" pitchFamily="34" charset="0"/>
              <a:ea typeface="Segoe UI Black" panose="020B0A02040204020203" pitchFamily="34" charset="0"/>
            </a:endParaRPr>
          </a:p>
        </p:txBody>
      </p:sp>
      <p:sp>
        <p:nvSpPr>
          <p:cNvPr id="7" name="Rectangle 6">
            <a:extLst>
              <a:ext uri="{FF2B5EF4-FFF2-40B4-BE49-F238E27FC236}">
                <a16:creationId xmlns:a16="http://schemas.microsoft.com/office/drawing/2014/main" id="{EFEE4A1E-8319-48FB-B849-C929DD9A7666}"/>
              </a:ext>
            </a:extLst>
          </p:cNvPr>
          <p:cNvSpPr/>
          <p:nvPr/>
        </p:nvSpPr>
        <p:spPr>
          <a:xfrm>
            <a:off x="1843314" y="3316515"/>
            <a:ext cx="1088571" cy="1785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Your Secret Weapons – TOP SECRET envelope</a:t>
            </a:r>
          </a:p>
        </p:txBody>
      </p:sp>
      <p:sp>
        <p:nvSpPr>
          <p:cNvPr id="8" name="Rectangle 7">
            <a:extLst>
              <a:ext uri="{FF2B5EF4-FFF2-40B4-BE49-F238E27FC236}">
                <a16:creationId xmlns:a16="http://schemas.microsoft.com/office/drawing/2014/main" id="{29104CC7-BDB9-4C4F-9DFE-1C005BE7748D}"/>
              </a:ext>
            </a:extLst>
          </p:cNvPr>
          <p:cNvSpPr/>
          <p:nvPr/>
        </p:nvSpPr>
        <p:spPr>
          <a:xfrm>
            <a:off x="3139923" y="3643087"/>
            <a:ext cx="1088571" cy="11030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Envelope #1</a:t>
            </a:r>
          </a:p>
        </p:txBody>
      </p:sp>
      <p:sp>
        <p:nvSpPr>
          <p:cNvPr id="12" name="Rectangle 11">
            <a:extLst>
              <a:ext uri="{FF2B5EF4-FFF2-40B4-BE49-F238E27FC236}">
                <a16:creationId xmlns:a16="http://schemas.microsoft.com/office/drawing/2014/main" id="{D644B818-E47C-4DB1-8EC2-57B9A2193946}"/>
              </a:ext>
            </a:extLst>
          </p:cNvPr>
          <p:cNvSpPr/>
          <p:nvPr/>
        </p:nvSpPr>
        <p:spPr>
          <a:xfrm>
            <a:off x="4436532" y="3643087"/>
            <a:ext cx="1088571" cy="11030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Envelope #2</a:t>
            </a:r>
          </a:p>
        </p:txBody>
      </p:sp>
      <p:sp>
        <p:nvSpPr>
          <p:cNvPr id="13" name="Rectangle 12">
            <a:extLst>
              <a:ext uri="{FF2B5EF4-FFF2-40B4-BE49-F238E27FC236}">
                <a16:creationId xmlns:a16="http://schemas.microsoft.com/office/drawing/2014/main" id="{9AAD55A0-0D23-41B3-8E4B-BB8C95F4A601}"/>
              </a:ext>
            </a:extLst>
          </p:cNvPr>
          <p:cNvSpPr/>
          <p:nvPr/>
        </p:nvSpPr>
        <p:spPr>
          <a:xfrm>
            <a:off x="5733141" y="3643087"/>
            <a:ext cx="1088571" cy="11030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Envelope #3</a:t>
            </a:r>
          </a:p>
        </p:txBody>
      </p:sp>
      <p:sp>
        <p:nvSpPr>
          <p:cNvPr id="15" name="Diamond 14">
            <a:extLst>
              <a:ext uri="{FF2B5EF4-FFF2-40B4-BE49-F238E27FC236}">
                <a16:creationId xmlns:a16="http://schemas.microsoft.com/office/drawing/2014/main" id="{32A9E131-64CB-42A3-B693-814261B333A7}"/>
              </a:ext>
            </a:extLst>
          </p:cNvPr>
          <p:cNvSpPr/>
          <p:nvPr/>
        </p:nvSpPr>
        <p:spPr>
          <a:xfrm>
            <a:off x="6999514" y="3657601"/>
            <a:ext cx="1521578" cy="1103086"/>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rPr>
              <a:t>Any yes response?</a:t>
            </a:r>
          </a:p>
        </p:txBody>
      </p:sp>
      <p:sp>
        <p:nvSpPr>
          <p:cNvPr id="16" name="Rectangle 15">
            <a:extLst>
              <a:ext uri="{FF2B5EF4-FFF2-40B4-BE49-F238E27FC236}">
                <a16:creationId xmlns:a16="http://schemas.microsoft.com/office/drawing/2014/main" id="{313FD57D-90C6-4C82-92AA-FE14FFAC57AC}"/>
              </a:ext>
            </a:extLst>
          </p:cNvPr>
          <p:cNvSpPr/>
          <p:nvPr/>
        </p:nvSpPr>
        <p:spPr>
          <a:xfrm>
            <a:off x="8414654" y="2343832"/>
            <a:ext cx="1088571" cy="5292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Envelope #4</a:t>
            </a:r>
          </a:p>
        </p:txBody>
      </p:sp>
      <p:sp>
        <p:nvSpPr>
          <p:cNvPr id="17" name="Rectangle 16">
            <a:extLst>
              <a:ext uri="{FF2B5EF4-FFF2-40B4-BE49-F238E27FC236}">
                <a16:creationId xmlns:a16="http://schemas.microsoft.com/office/drawing/2014/main" id="{28405317-29B4-43E6-A31A-71B0CDF9247E}"/>
              </a:ext>
            </a:extLst>
          </p:cNvPr>
          <p:cNvSpPr/>
          <p:nvPr/>
        </p:nvSpPr>
        <p:spPr>
          <a:xfrm>
            <a:off x="8414654" y="5130575"/>
            <a:ext cx="1088571" cy="5292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Envelope #5</a:t>
            </a:r>
          </a:p>
        </p:txBody>
      </p:sp>
      <p:sp>
        <p:nvSpPr>
          <p:cNvPr id="18" name="Diamond 17">
            <a:extLst>
              <a:ext uri="{FF2B5EF4-FFF2-40B4-BE49-F238E27FC236}">
                <a16:creationId xmlns:a16="http://schemas.microsoft.com/office/drawing/2014/main" id="{5CCDBD72-DEBA-460C-A428-449B04FE14EE}"/>
              </a:ext>
            </a:extLst>
          </p:cNvPr>
          <p:cNvSpPr/>
          <p:nvPr/>
        </p:nvSpPr>
        <p:spPr>
          <a:xfrm>
            <a:off x="9125856" y="3657600"/>
            <a:ext cx="1544564" cy="1103086"/>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rPr>
              <a:t>Any yes response?</a:t>
            </a:r>
          </a:p>
        </p:txBody>
      </p:sp>
      <p:sp>
        <p:nvSpPr>
          <p:cNvPr id="20" name="Rectangle 19">
            <a:extLst>
              <a:ext uri="{FF2B5EF4-FFF2-40B4-BE49-F238E27FC236}">
                <a16:creationId xmlns:a16="http://schemas.microsoft.com/office/drawing/2014/main" id="{3C456E76-ACA8-4653-8883-04BC5A3AF19B}"/>
              </a:ext>
            </a:extLst>
          </p:cNvPr>
          <p:cNvSpPr/>
          <p:nvPr/>
        </p:nvSpPr>
        <p:spPr>
          <a:xfrm>
            <a:off x="10232572" y="2369571"/>
            <a:ext cx="1088571" cy="5292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Envelope #6</a:t>
            </a:r>
          </a:p>
        </p:txBody>
      </p:sp>
      <p:sp>
        <p:nvSpPr>
          <p:cNvPr id="21" name="Rectangle 20">
            <a:extLst>
              <a:ext uri="{FF2B5EF4-FFF2-40B4-BE49-F238E27FC236}">
                <a16:creationId xmlns:a16="http://schemas.microsoft.com/office/drawing/2014/main" id="{0E33EF8C-E84F-44FB-91A7-9C6D53BBBCA1}"/>
              </a:ext>
            </a:extLst>
          </p:cNvPr>
          <p:cNvSpPr/>
          <p:nvPr/>
        </p:nvSpPr>
        <p:spPr>
          <a:xfrm>
            <a:off x="10232573" y="5130575"/>
            <a:ext cx="1088571" cy="5292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Envelope #7</a:t>
            </a:r>
          </a:p>
        </p:txBody>
      </p:sp>
      <p:cxnSp>
        <p:nvCxnSpPr>
          <p:cNvPr id="23" name="Straight Arrow Connector 22">
            <a:extLst>
              <a:ext uri="{FF2B5EF4-FFF2-40B4-BE49-F238E27FC236}">
                <a16:creationId xmlns:a16="http://schemas.microsoft.com/office/drawing/2014/main" id="{A3E2F3A1-E07B-4D8E-AE40-2967B9FF58EC}"/>
              </a:ext>
            </a:extLst>
          </p:cNvPr>
          <p:cNvCxnSpPr>
            <a:cxnSpLocks/>
            <a:endCxn id="7" idx="1"/>
          </p:cNvCxnSpPr>
          <p:nvPr/>
        </p:nvCxnSpPr>
        <p:spPr>
          <a:xfrm>
            <a:off x="1476827" y="4209143"/>
            <a:ext cx="366487"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BA7541C-C6F4-4D76-9AA5-1032170D76D5}"/>
              </a:ext>
            </a:extLst>
          </p:cNvPr>
          <p:cNvCxnSpPr>
            <a:cxnSpLocks/>
            <a:stCxn id="7" idx="3"/>
            <a:endCxn id="8" idx="1"/>
          </p:cNvCxnSpPr>
          <p:nvPr/>
        </p:nvCxnSpPr>
        <p:spPr>
          <a:xfrm flipV="1">
            <a:off x="2931885" y="4194630"/>
            <a:ext cx="208038" cy="145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E37E733-AD43-4637-97F7-B515894B59E1}"/>
              </a:ext>
            </a:extLst>
          </p:cNvPr>
          <p:cNvCxnSpPr>
            <a:cxnSpLocks/>
            <a:endCxn id="12" idx="1"/>
          </p:cNvCxnSpPr>
          <p:nvPr/>
        </p:nvCxnSpPr>
        <p:spPr>
          <a:xfrm>
            <a:off x="4261756" y="4194629"/>
            <a:ext cx="17477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AB3CF04-6A61-4A3D-8B44-F2E5213832EC}"/>
              </a:ext>
            </a:extLst>
          </p:cNvPr>
          <p:cNvCxnSpPr>
            <a:cxnSpLocks/>
            <a:stCxn id="12" idx="3"/>
            <a:endCxn id="13" idx="1"/>
          </p:cNvCxnSpPr>
          <p:nvPr/>
        </p:nvCxnSpPr>
        <p:spPr>
          <a:xfrm>
            <a:off x="5525103" y="4194630"/>
            <a:ext cx="2080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585ACE4-8429-4521-A224-4CAFCB2955C7}"/>
              </a:ext>
            </a:extLst>
          </p:cNvPr>
          <p:cNvCxnSpPr>
            <a:cxnSpLocks/>
            <a:endCxn id="15" idx="1"/>
          </p:cNvCxnSpPr>
          <p:nvPr/>
        </p:nvCxnSpPr>
        <p:spPr>
          <a:xfrm>
            <a:off x="6843481" y="4194629"/>
            <a:ext cx="156033" cy="145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44CBB25C-5D22-412B-837B-8EAA43FD9E29}"/>
              </a:ext>
            </a:extLst>
          </p:cNvPr>
          <p:cNvCxnSpPr>
            <a:cxnSpLocks/>
            <a:stCxn id="15" idx="0"/>
            <a:endCxn id="16" idx="1"/>
          </p:cNvCxnSpPr>
          <p:nvPr/>
        </p:nvCxnSpPr>
        <p:spPr>
          <a:xfrm rot="5400000" flipH="1" flipV="1">
            <a:off x="7562895" y="2805843"/>
            <a:ext cx="1049167" cy="65435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EA253F9B-A90D-4EC8-9BD3-278596BADF2D}"/>
              </a:ext>
            </a:extLst>
          </p:cNvPr>
          <p:cNvCxnSpPr>
            <a:cxnSpLocks/>
            <a:stCxn id="16" idx="0"/>
          </p:cNvCxnSpPr>
          <p:nvPr/>
        </p:nvCxnSpPr>
        <p:spPr>
          <a:xfrm rot="16200000" flipH="1">
            <a:off x="9596568" y="1706204"/>
            <a:ext cx="1336108" cy="2611364"/>
          </a:xfrm>
          <a:prstGeom prst="bentConnector4">
            <a:avLst>
              <a:gd name="adj1" fmla="val -17109"/>
              <a:gd name="adj2" fmla="val 10000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855119D-F230-491B-9B05-87B19E32269F}"/>
              </a:ext>
            </a:extLst>
          </p:cNvPr>
          <p:cNvSpPr/>
          <p:nvPr/>
        </p:nvSpPr>
        <p:spPr>
          <a:xfrm>
            <a:off x="7242627" y="3011886"/>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Yes</a:t>
            </a:r>
          </a:p>
        </p:txBody>
      </p:sp>
      <p:sp>
        <p:nvSpPr>
          <p:cNvPr id="46" name="Rectangle 45">
            <a:extLst>
              <a:ext uri="{FF2B5EF4-FFF2-40B4-BE49-F238E27FC236}">
                <a16:creationId xmlns:a16="http://schemas.microsoft.com/office/drawing/2014/main" id="{CD20253A-AC62-4444-A25F-E540CFEB7016}"/>
              </a:ext>
            </a:extLst>
          </p:cNvPr>
          <p:cNvSpPr/>
          <p:nvPr/>
        </p:nvSpPr>
        <p:spPr>
          <a:xfrm>
            <a:off x="7242627" y="5134316"/>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No</a:t>
            </a:r>
          </a:p>
        </p:txBody>
      </p:sp>
      <p:cxnSp>
        <p:nvCxnSpPr>
          <p:cNvPr id="47" name="Connector: Elbow 46">
            <a:extLst>
              <a:ext uri="{FF2B5EF4-FFF2-40B4-BE49-F238E27FC236}">
                <a16:creationId xmlns:a16="http://schemas.microsoft.com/office/drawing/2014/main" id="{DAEC754D-E088-451D-A08F-6816C6D43812}"/>
              </a:ext>
            </a:extLst>
          </p:cNvPr>
          <p:cNvCxnSpPr>
            <a:cxnSpLocks/>
            <a:stCxn id="15" idx="2"/>
            <a:endCxn id="17" idx="1"/>
          </p:cNvCxnSpPr>
          <p:nvPr/>
        </p:nvCxnSpPr>
        <p:spPr>
          <a:xfrm rot="16200000" flipH="1">
            <a:off x="7770233" y="4750756"/>
            <a:ext cx="634490" cy="65435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950C270F-F0A0-4540-85CD-884C6629EADC}"/>
              </a:ext>
            </a:extLst>
          </p:cNvPr>
          <p:cNvCxnSpPr>
            <a:cxnSpLocks/>
            <a:stCxn id="17" idx="0"/>
            <a:endCxn id="18" idx="1"/>
          </p:cNvCxnSpPr>
          <p:nvPr/>
        </p:nvCxnSpPr>
        <p:spPr>
          <a:xfrm rot="5400000" flipH="1" flipV="1">
            <a:off x="8581682" y="4586401"/>
            <a:ext cx="921432" cy="16691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CD2F0AEC-A244-4CA3-AC11-2AF11C08FA6C}"/>
              </a:ext>
            </a:extLst>
          </p:cNvPr>
          <p:cNvCxnSpPr>
            <a:cxnSpLocks/>
            <a:endCxn id="20" idx="1"/>
          </p:cNvCxnSpPr>
          <p:nvPr/>
        </p:nvCxnSpPr>
        <p:spPr>
          <a:xfrm rot="5400000" flipH="1" flipV="1">
            <a:off x="9637396" y="3062427"/>
            <a:ext cx="1023430" cy="16692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C622ED2-5874-40B1-B24B-C631ED1BE689}"/>
              </a:ext>
            </a:extLst>
          </p:cNvPr>
          <p:cNvSpPr/>
          <p:nvPr/>
        </p:nvSpPr>
        <p:spPr>
          <a:xfrm>
            <a:off x="9655625" y="3124656"/>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Yes</a:t>
            </a:r>
          </a:p>
        </p:txBody>
      </p:sp>
      <p:cxnSp>
        <p:nvCxnSpPr>
          <p:cNvPr id="59" name="Connector: Elbow 58">
            <a:extLst>
              <a:ext uri="{FF2B5EF4-FFF2-40B4-BE49-F238E27FC236}">
                <a16:creationId xmlns:a16="http://schemas.microsoft.com/office/drawing/2014/main" id="{E582133F-FE4D-4A48-9447-B8017CC40B01}"/>
              </a:ext>
            </a:extLst>
          </p:cNvPr>
          <p:cNvCxnSpPr>
            <a:cxnSpLocks/>
            <a:stCxn id="18" idx="2"/>
            <a:endCxn id="21" idx="1"/>
          </p:cNvCxnSpPr>
          <p:nvPr/>
        </p:nvCxnSpPr>
        <p:spPr>
          <a:xfrm rot="16200000" flipH="1">
            <a:off x="9748110" y="4910713"/>
            <a:ext cx="634491" cy="33443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AB47507-E6D9-4CA5-9EAE-8894CAD4B4FC}"/>
              </a:ext>
            </a:extLst>
          </p:cNvPr>
          <p:cNvSpPr/>
          <p:nvPr/>
        </p:nvSpPr>
        <p:spPr>
          <a:xfrm>
            <a:off x="9759028" y="5247086"/>
            <a:ext cx="584200" cy="435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No</a:t>
            </a:r>
          </a:p>
        </p:txBody>
      </p:sp>
      <p:cxnSp>
        <p:nvCxnSpPr>
          <p:cNvPr id="63" name="Connector: Elbow 62">
            <a:extLst>
              <a:ext uri="{FF2B5EF4-FFF2-40B4-BE49-F238E27FC236}">
                <a16:creationId xmlns:a16="http://schemas.microsoft.com/office/drawing/2014/main" id="{41343184-1338-4FA4-97AE-EFE34EE89DA3}"/>
              </a:ext>
            </a:extLst>
          </p:cNvPr>
          <p:cNvCxnSpPr>
            <a:cxnSpLocks/>
            <a:stCxn id="20" idx="3"/>
          </p:cNvCxnSpPr>
          <p:nvPr/>
        </p:nvCxnSpPr>
        <p:spPr>
          <a:xfrm>
            <a:off x="11321143" y="2634173"/>
            <a:ext cx="249162" cy="104576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06053DBE-4FFE-4D55-BA70-2AF96FA7C1DC}"/>
              </a:ext>
            </a:extLst>
          </p:cNvPr>
          <p:cNvCxnSpPr>
            <a:cxnSpLocks/>
            <a:stCxn id="21" idx="3"/>
          </p:cNvCxnSpPr>
          <p:nvPr/>
        </p:nvCxnSpPr>
        <p:spPr>
          <a:xfrm flipV="1">
            <a:off x="11321144" y="4783029"/>
            <a:ext cx="249161" cy="61214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75450058-CF87-468E-B47C-43C247BC014B}"/>
              </a:ext>
            </a:extLst>
          </p:cNvPr>
          <p:cNvSpPr/>
          <p:nvPr/>
        </p:nvSpPr>
        <p:spPr>
          <a:xfrm>
            <a:off x="43541" y="3657604"/>
            <a:ext cx="1433286" cy="110308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dirty="0"/>
              <a:t>Introduction envelope</a:t>
            </a:r>
          </a:p>
        </p:txBody>
      </p:sp>
      <p:sp>
        <p:nvSpPr>
          <p:cNvPr id="73" name="Rectangle: Rounded Corners 72">
            <a:extLst>
              <a:ext uri="{FF2B5EF4-FFF2-40B4-BE49-F238E27FC236}">
                <a16:creationId xmlns:a16="http://schemas.microsoft.com/office/drawing/2014/main" id="{AEACA31A-B382-4AB9-B38F-DEDCEE4C2A01}"/>
              </a:ext>
            </a:extLst>
          </p:cNvPr>
          <p:cNvSpPr/>
          <p:nvPr/>
        </p:nvSpPr>
        <p:spPr>
          <a:xfrm>
            <a:off x="10809514" y="3672466"/>
            <a:ext cx="1088571" cy="110308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dirty="0"/>
              <a:t>Envelope #8 (END)</a:t>
            </a:r>
          </a:p>
        </p:txBody>
      </p:sp>
      <p:cxnSp>
        <p:nvCxnSpPr>
          <p:cNvPr id="74" name="Connector: Elbow 73">
            <a:extLst>
              <a:ext uri="{FF2B5EF4-FFF2-40B4-BE49-F238E27FC236}">
                <a16:creationId xmlns:a16="http://schemas.microsoft.com/office/drawing/2014/main" id="{12EA709E-0C9D-4A28-BBE8-1A6CF3D9E36F}"/>
              </a:ext>
            </a:extLst>
          </p:cNvPr>
          <p:cNvCxnSpPr>
            <a:cxnSpLocks/>
            <a:stCxn id="73" idx="3"/>
            <a:endCxn id="8" idx="0"/>
          </p:cNvCxnSpPr>
          <p:nvPr/>
        </p:nvCxnSpPr>
        <p:spPr>
          <a:xfrm flipH="1" flipV="1">
            <a:off x="3684209" y="3643087"/>
            <a:ext cx="8213876" cy="580920"/>
          </a:xfrm>
          <a:prstGeom prst="bentConnector4">
            <a:avLst>
              <a:gd name="adj1" fmla="val -2783"/>
              <a:gd name="adj2" fmla="val 428498"/>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Subtitle 2">
            <a:extLst>
              <a:ext uri="{FF2B5EF4-FFF2-40B4-BE49-F238E27FC236}">
                <a16:creationId xmlns:a16="http://schemas.microsoft.com/office/drawing/2014/main" id="{46590244-1A9E-44B5-8BFF-4DE7220461A0}"/>
              </a:ext>
            </a:extLst>
          </p:cNvPr>
          <p:cNvSpPr txBox="1">
            <a:spLocks/>
          </p:cNvSpPr>
          <p:nvPr/>
        </p:nvSpPr>
        <p:spPr>
          <a:xfrm>
            <a:off x="3971779" y="6397283"/>
            <a:ext cx="8056098" cy="460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AU" sz="1600" i="1" dirty="0">
                <a:latin typeface="Segoe UI Black" panose="020B0A02040204020203" pitchFamily="34" charset="0"/>
                <a:ea typeface="Segoe UI Black" panose="020B0A02040204020203" pitchFamily="34" charset="0"/>
              </a:rPr>
              <a:t>Slide 9</a:t>
            </a:r>
          </a:p>
        </p:txBody>
      </p:sp>
      <p:sp>
        <p:nvSpPr>
          <p:cNvPr id="3" name="Rectangle 2">
            <a:extLst>
              <a:ext uri="{FF2B5EF4-FFF2-40B4-BE49-F238E27FC236}">
                <a16:creationId xmlns:a16="http://schemas.microsoft.com/office/drawing/2014/main" id="{B8EC8BC3-3329-4D7E-B5F6-A1FD2308D8DA}"/>
              </a:ext>
            </a:extLst>
          </p:cNvPr>
          <p:cNvSpPr/>
          <p:nvPr/>
        </p:nvSpPr>
        <p:spPr>
          <a:xfrm>
            <a:off x="164123" y="5657859"/>
            <a:ext cx="2648651" cy="11030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400" dirty="0">
                <a:solidFill>
                  <a:sysClr val="windowText" lastClr="000000"/>
                </a:solidFill>
              </a:rPr>
              <a:t>Students start with a particular tic-tac-toe board and need to follow the instructions regarding what move they will make next</a:t>
            </a:r>
          </a:p>
        </p:txBody>
      </p:sp>
      <p:sp>
        <p:nvSpPr>
          <p:cNvPr id="61" name="Rectangle 60">
            <a:extLst>
              <a:ext uri="{FF2B5EF4-FFF2-40B4-BE49-F238E27FC236}">
                <a16:creationId xmlns:a16="http://schemas.microsoft.com/office/drawing/2014/main" id="{5581BC91-8F85-409E-AC03-1D384D286C67}"/>
              </a:ext>
            </a:extLst>
          </p:cNvPr>
          <p:cNvSpPr/>
          <p:nvPr/>
        </p:nvSpPr>
        <p:spPr>
          <a:xfrm>
            <a:off x="7669921" y="5864712"/>
            <a:ext cx="4294889" cy="3835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400" dirty="0">
                <a:solidFill>
                  <a:sysClr val="windowText" lastClr="000000"/>
                </a:solidFill>
              </a:rPr>
              <a:t>Students end the game having played the next move, following the instructions</a:t>
            </a:r>
          </a:p>
        </p:txBody>
      </p:sp>
      <p:sp>
        <p:nvSpPr>
          <p:cNvPr id="64" name="Rectangle 63">
            <a:extLst>
              <a:ext uri="{FF2B5EF4-FFF2-40B4-BE49-F238E27FC236}">
                <a16:creationId xmlns:a16="http://schemas.microsoft.com/office/drawing/2014/main" id="{3D791F3A-7DE7-4E59-9C61-4E86B2ECACFA}"/>
              </a:ext>
            </a:extLst>
          </p:cNvPr>
          <p:cNvSpPr/>
          <p:nvPr/>
        </p:nvSpPr>
        <p:spPr>
          <a:xfrm>
            <a:off x="3917354" y="1939060"/>
            <a:ext cx="2648651" cy="6567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400" dirty="0">
                <a:solidFill>
                  <a:sysClr val="windowText" lastClr="000000"/>
                </a:solidFill>
              </a:rPr>
              <a:t>There is the possibility of continuing the play further moves in the game through a loop</a:t>
            </a:r>
          </a:p>
        </p:txBody>
      </p:sp>
      <p:cxnSp>
        <p:nvCxnSpPr>
          <p:cNvPr id="51" name="Straight Arrow Connector 50">
            <a:extLst>
              <a:ext uri="{FF2B5EF4-FFF2-40B4-BE49-F238E27FC236}">
                <a16:creationId xmlns:a16="http://schemas.microsoft.com/office/drawing/2014/main" id="{DCABB919-0777-4E94-9E4E-A9254C38B656}"/>
              </a:ext>
            </a:extLst>
          </p:cNvPr>
          <p:cNvCxnSpPr/>
          <p:nvPr/>
        </p:nvCxnSpPr>
        <p:spPr>
          <a:xfrm flipH="1" flipV="1">
            <a:off x="621696" y="4880893"/>
            <a:ext cx="138488" cy="718054"/>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46F9B7E-1EA8-4F7B-B0BF-795D61A3DA7C}"/>
              </a:ext>
            </a:extLst>
          </p:cNvPr>
          <p:cNvCxnSpPr>
            <a:cxnSpLocks/>
          </p:cNvCxnSpPr>
          <p:nvPr/>
        </p:nvCxnSpPr>
        <p:spPr>
          <a:xfrm flipH="1" flipV="1">
            <a:off x="3809587" y="1864673"/>
            <a:ext cx="324383" cy="148774"/>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DC033CC-D2AF-43BE-BF48-DD707E2B126A}"/>
              </a:ext>
            </a:extLst>
          </p:cNvPr>
          <p:cNvCxnSpPr>
            <a:cxnSpLocks/>
          </p:cNvCxnSpPr>
          <p:nvPr/>
        </p:nvCxnSpPr>
        <p:spPr>
          <a:xfrm flipH="1" flipV="1">
            <a:off x="11794689" y="4797884"/>
            <a:ext cx="103396" cy="1222552"/>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338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350</TotalTime>
  <Words>3654</Words>
  <Application>Microsoft Office PowerPoint</Application>
  <PresentationFormat>Widescreen</PresentationFormat>
  <Paragraphs>468</Paragraphs>
  <Slides>32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Segoe UI Black</vt:lpstr>
      <vt:lpstr>Office Theme</vt:lpstr>
      <vt:lpstr>PowerPoint Presentation</vt:lpstr>
      <vt:lpstr>Table of Contents</vt:lpstr>
      <vt:lpstr>Section 1: Overview for Teachers of Agent Tic-Tac-Toe interactive game</vt:lpstr>
      <vt:lpstr>Overview of interactive game  “Agent Tic-Tac-Toe”</vt:lpstr>
      <vt:lpstr>Lesson objectives</vt:lpstr>
      <vt:lpstr>What I’m looking for in students’ work:</vt:lpstr>
      <vt:lpstr>Possible variations on the format of the game:</vt:lpstr>
      <vt:lpstr>The game  follows these  steps  (different steps are reflected in different envelopes)</vt:lpstr>
      <vt:lpstr>How the game is played</vt:lpstr>
      <vt:lpstr>Overview of Classroom materials</vt:lpstr>
      <vt:lpstr>Overview of classroom materials</vt:lpstr>
      <vt:lpstr>Overview of classroom materials</vt:lpstr>
      <vt:lpstr>PowerPoint Presentation</vt:lpstr>
      <vt:lpstr>Introduction Envelope – START HERE!</vt:lpstr>
      <vt:lpstr>Your Secret Weapons – TOP SECRET </vt:lpstr>
      <vt:lpstr>Your Secret Weapons  1) Secret Vision Goggles</vt:lpstr>
      <vt:lpstr>Your Secret Weapons  2) Encryption Key Template</vt:lpstr>
      <vt:lpstr>Secret Weapons Test – TOP SECRET </vt:lpstr>
      <vt:lpstr>Encryption Key Worked Example</vt:lpstr>
      <vt:lpstr>Encryption Key – Test your knowledge</vt:lpstr>
      <vt:lpstr>Agent’s Report</vt:lpstr>
      <vt:lpstr>Envelope #1</vt:lpstr>
      <vt:lpstr>Encryption IDs</vt:lpstr>
      <vt:lpstr>Envelope #2</vt:lpstr>
      <vt:lpstr>Envelope #3</vt:lpstr>
      <vt:lpstr>Lenses Template</vt:lpstr>
      <vt:lpstr>Envelope #4</vt:lpstr>
      <vt:lpstr>Envelope #5</vt:lpstr>
      <vt:lpstr>Envelope #6</vt:lpstr>
      <vt:lpstr>Envelope #7</vt:lpstr>
      <vt:lpstr>Flowchart instructions</vt:lpstr>
      <vt:lpstr>Envelope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Lorenn Ruster</dc:creator>
  <cp:lastModifiedBy>Lorenn Ruster</cp:lastModifiedBy>
  <cp:revision>37</cp:revision>
  <dcterms:created xsi:type="dcterms:W3CDTF">2020-06-04T10:26:19Z</dcterms:created>
  <dcterms:modified xsi:type="dcterms:W3CDTF">2020-06-05T05:08:03Z</dcterms:modified>
</cp:coreProperties>
</file>